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6" r:id="rId4"/>
    <p:sldId id="271" r:id="rId5"/>
    <p:sldId id="301" r:id="rId6"/>
    <p:sldId id="272" r:id="rId7"/>
    <p:sldId id="273" r:id="rId8"/>
    <p:sldId id="274" r:id="rId9"/>
    <p:sldId id="302" r:id="rId10"/>
    <p:sldId id="275" r:id="rId11"/>
    <p:sldId id="303" r:id="rId12"/>
    <p:sldId id="276" r:id="rId13"/>
    <p:sldId id="304" r:id="rId14"/>
    <p:sldId id="305" r:id="rId15"/>
    <p:sldId id="277" r:id="rId16"/>
    <p:sldId id="298" r:id="rId17"/>
    <p:sldId id="306" r:id="rId18"/>
    <p:sldId id="279" r:id="rId19"/>
    <p:sldId id="280" r:id="rId20"/>
    <p:sldId id="286" r:id="rId21"/>
    <p:sldId id="284" r:id="rId22"/>
    <p:sldId id="285" r:id="rId23"/>
    <p:sldId id="281" r:id="rId24"/>
    <p:sldId id="287" r:id="rId25"/>
    <p:sldId id="288" r:id="rId26"/>
    <p:sldId id="289" r:id="rId27"/>
    <p:sldId id="282" r:id="rId28"/>
    <p:sldId id="292" r:id="rId29"/>
    <p:sldId id="307" r:id="rId30"/>
    <p:sldId id="294" r:id="rId31"/>
    <p:sldId id="295" r:id="rId32"/>
    <p:sldId id="297" r:id="rId33"/>
    <p:sldId id="300" r:id="rId34"/>
    <p:sldId id="308" r:id="rId35"/>
    <p:sldId id="265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213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C7EEAF-C849-4460-95D6-A0641DD0A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70ED0CD-30B8-421C-9C6C-CFED8A74A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BDD0AD-081C-4D8E-A9C2-4E588286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B502B1-5B46-4956-9A2A-DCDED6F5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8A156-911B-404B-8E46-AA9E77C6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822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B1C83E-CDEB-4A0C-AFFE-F4CDE255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CBFF97-094F-41B1-A363-ED1FE0CC7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512B07-A60E-4D72-9C4F-09A0CF2EB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E6C77F-A020-4FA5-A7F2-FBC6A4BB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5D8807-5A2D-4CCD-A18E-92A0FE91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07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158C557-8AA2-41D6-92B7-EE5B63B83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D4E016-2252-4728-8DB0-F92DF292C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7D108F-F148-4B86-A84E-945FB901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2F86CE-7266-4F86-BA76-9A1ECF96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7BB86F-12CA-4F70-BC4B-ABD32834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631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88B76A-18BA-44A1-999D-E2AB3DE7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EF80C4-84D0-40A9-BE7C-21958839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6BD295-A940-4952-BC48-0D259F98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C73DFE-2EF0-48B1-B1BF-9C974BCB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802B6F-AFC3-4F86-BE4D-64A9A34F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563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BD4AE1-5F9C-4AC2-A690-A6FA405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2D58D9-E1A5-4976-BE6E-810275027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F590F3-F246-4AFF-9A09-4AF08079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9FA1B3-9AE9-4438-BA30-6778F84A1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375C9C-B34B-4F9B-913B-B0EABD706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77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37F22-8384-4D3F-97B8-AE34F7A9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65AF69-8BD3-40F9-BAB1-F04E401E8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2B7BF29-D790-4A3F-BC21-83C7A92A2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89C606-6820-4E5B-BFD9-765493C6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06C3019-79F6-4CDA-8D01-FA05CD64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9AB64AE-A262-44CD-B463-DCDBF146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45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A45D32-B02C-4D15-9BB1-1BEE002D7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11E243-AE21-4AE9-BB74-C959869A8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F80189B-3992-40A9-8007-4230BC84D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5CAC9D-3777-4667-978A-0A2C1A1CC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EDA104-FFB7-4F46-A6D3-55962E5A2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4C7FFAF-D5C5-404D-BC73-B9F7C790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EB6F9C-AE4E-4430-8A1D-63E3A87E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F9AE86-F56F-4C7B-A913-C183DD25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28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4D0061-C074-4918-A520-5EA41693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AAF3A1E-7379-4C2F-BDD6-9D8BD2C0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5110D94-8C54-47C7-BCDF-CA8D467D3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8A302C-22F3-4058-B6F7-6F63857E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701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BCD4637-F8F2-4636-809B-4EF8736EB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5D4793C-E83F-42A5-869D-9665A5B9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8E6780-A99F-44C3-BF2D-E9A8811D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13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D616A-D311-423C-B2DA-2A533C0E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899E61-3974-4901-9FE8-557D8B60C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84D3AA-3EBE-4D18-99DF-DDB551D4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6E2E87-584E-4B91-937B-0E69EE0B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C601B4-C50E-4981-BF6F-51F0FC3A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BBF93D-9DC6-44D9-8A6E-EF04B3E8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70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86FAE8-3914-4CDE-9CF6-A3ADEE8D7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20DDD99-D135-44DE-8A4F-8347E054F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4F1B09-7A6A-4E04-BE1E-BB7FAD4A6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CC1637-6CA6-4208-83BE-D4272CB72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5D1AE4-FA5C-4C3C-B2D7-43CA5D85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D53E15-2F78-494E-A559-3FEDA778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70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A1C2952-55EB-4F4E-8F64-49D80038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5BD2E5-FA37-4829-B5AF-B3F0628BD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1DACA2-E0F1-4B29-8FB5-5FFA84C9C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A6AE3-9F1D-49BC-B540-A0C4EC292D9F}" type="datetimeFigureOut">
              <a:rPr lang="it-IT" smtClean="0"/>
              <a:t>19/12/2018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82B35F-5894-4912-8500-8ABD60340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274568-339A-48EB-919E-8BAA0A804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5CE8C-2DE5-4E68-AA9F-FFBE2AE25D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728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2L9TY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150798-BC93-4E61-BC42-80C0A341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0302" y="2063363"/>
            <a:ext cx="10331396" cy="2598847"/>
          </a:xfrm>
        </p:spPr>
        <p:txBody>
          <a:bodyPr>
            <a:normAutofit/>
          </a:bodyPr>
          <a:lstStyle/>
          <a:p>
            <a:pPr algn="just"/>
            <a:r>
              <a:rPr lang="it-IT" sz="4000" dirty="0">
                <a:latin typeface="Gill Sans Nova Light" panose="020B0302020104020203" pitchFamily="34" charset="0"/>
              </a:rPr>
              <a:t>Sviluppo di un framework di Health </a:t>
            </a:r>
            <a:r>
              <a:rPr lang="it-IT" sz="4000" dirty="0" err="1">
                <a:latin typeface="Gill Sans Nova Light" panose="020B0302020104020203" pitchFamily="34" charset="0"/>
              </a:rPr>
              <a:t>Geomatics</a:t>
            </a:r>
            <a:r>
              <a:rPr lang="it-IT" sz="4000" dirty="0">
                <a:latin typeface="Gill Sans Nova Light" panose="020B0302020104020203" pitchFamily="34" charset="0"/>
              </a:rPr>
              <a:t> per la correlazione di variabili ambientali ed eventi clinici</a:t>
            </a:r>
          </a:p>
        </p:txBody>
      </p:sp>
      <p:pic>
        <p:nvPicPr>
          <p:cNvPr id="7" name="Immagine 6" descr="01_Polimi_centrato_COL_positivo.eps">
            <a:extLst>
              <a:ext uri="{FF2B5EF4-FFF2-40B4-BE49-F238E27FC236}">
                <a16:creationId xmlns:a16="http://schemas.microsoft.com/office/drawing/2014/main" id="{632FACE1-363D-4837-9809-9DE5F1024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49" y="254134"/>
            <a:ext cx="2730901" cy="212695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0631C9-C98A-449A-9343-72177FAB5259}"/>
              </a:ext>
            </a:extLst>
          </p:cNvPr>
          <p:cNvSpPr txBox="1"/>
          <p:nvPr/>
        </p:nvSpPr>
        <p:spPr>
          <a:xfrm>
            <a:off x="4379824" y="4937760"/>
            <a:ext cx="34323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600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Il caso ictus in Lombardia</a:t>
            </a:r>
            <a:endParaRPr lang="it-IT" sz="2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3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Generazione del modello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Il modello viene generato sulla base dei valori registrati dalle centraline, che in maniera pesata contribuiscono a definire il valore in ognuno dei punti della superficie creata. I pesi sono definiti sulla base del fitting individuato.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</p:txBody>
      </p:sp>
      <p:pic>
        <p:nvPicPr>
          <p:cNvPr id="7" name="Immagine 6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DEB4E362-7E49-43D4-9F16-B8A98A8FD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4" y="4416618"/>
            <a:ext cx="4510887" cy="962205"/>
          </a:xfrm>
          <a:prstGeom prst="rect">
            <a:avLst/>
          </a:prstGeom>
        </p:spPr>
      </p:pic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38611A5-94FC-4B3C-8515-3041ECE7B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88" y="3198408"/>
            <a:ext cx="38100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8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Generazione del modello - 1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Prima di mostrare il processo di generazione del modello vero e proprio, si richiamano le relazioni che legano il fitting individuato alla funzione di covarianza. Indicando infatti con γ la funzione continua individuata sul </a:t>
            </a:r>
            <a:r>
              <a:rPr lang="it-IT" sz="2400" dirty="0" err="1">
                <a:latin typeface="Gill Sans Nova Light" panose="020B0302020104020203" pitchFamily="34" charset="0"/>
              </a:rPr>
              <a:t>semivariogramma</a:t>
            </a:r>
            <a:r>
              <a:rPr lang="it-IT" sz="2400" dirty="0">
                <a:latin typeface="Gill Sans Nova Light" panose="020B0302020104020203" pitchFamily="34" charset="0"/>
              </a:rPr>
              <a:t>, si ha:</a:t>
            </a:r>
          </a:p>
          <a:p>
            <a:pPr marL="0" indent="0" algn="just">
              <a:buNone/>
            </a:pPr>
            <a:endParaRPr lang="it-IT" sz="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				γ(Si, </a:t>
            </a:r>
            <a:r>
              <a:rPr lang="it-IT" sz="2400" dirty="0" err="1">
                <a:latin typeface="Gill Sans Nova Light" panose="020B0302020104020203" pitchFamily="34" charset="0"/>
              </a:rPr>
              <a:t>Sj</a:t>
            </a:r>
            <a:r>
              <a:rPr lang="it-IT" sz="2400" dirty="0">
                <a:latin typeface="Gill Sans Nova Light" panose="020B0302020104020203" pitchFamily="34" charset="0"/>
              </a:rPr>
              <a:t>) = </a:t>
            </a:r>
            <a:r>
              <a:rPr lang="it-IT" sz="2400" dirty="0" err="1">
                <a:latin typeface="Gill Sans Nova Light" panose="020B0302020104020203" pitchFamily="34" charset="0"/>
              </a:rPr>
              <a:t>Sill</a:t>
            </a:r>
            <a:r>
              <a:rPr lang="it-IT" sz="2400" dirty="0">
                <a:latin typeface="Gill Sans Nova Light" panose="020B0302020104020203" pitchFamily="34" charset="0"/>
              </a:rPr>
              <a:t> – C(Si, </a:t>
            </a:r>
            <a:r>
              <a:rPr lang="it-IT" sz="2400" dirty="0" err="1">
                <a:latin typeface="Gill Sans Nova Light" panose="020B0302020104020203" pitchFamily="34" charset="0"/>
              </a:rPr>
              <a:t>Sj</a:t>
            </a:r>
            <a:r>
              <a:rPr lang="it-IT" sz="2400" dirty="0">
                <a:latin typeface="Gill Sans Nova Light" panose="020B0302020104020203" pitchFamily="34" charset="0"/>
              </a:rPr>
              <a:t>) 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</p:txBody>
      </p:sp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9CE81C58-573C-4B2B-8E14-EADC3D986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84" y="3688472"/>
            <a:ext cx="3143250" cy="24574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EC05166-7477-454A-A5A5-9E3D782E3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10" y="3688472"/>
            <a:ext cx="4328535" cy="280440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4AA0A5C-6668-43FF-9619-90B47D699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121" y="4145570"/>
            <a:ext cx="2758679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8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Generazione del modello - 2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L’algoritmo di </a:t>
            </a:r>
            <a:r>
              <a:rPr lang="it-IT" sz="2400" dirty="0" err="1">
                <a:latin typeface="Gill Sans Nova Light" panose="020B0302020104020203" pitchFamily="34" charset="0"/>
              </a:rPr>
              <a:t>Kriging</a:t>
            </a:r>
            <a:r>
              <a:rPr lang="it-IT" sz="2400" dirty="0">
                <a:latin typeface="Gill Sans Nova Light" panose="020B0302020104020203" pitchFamily="34" charset="0"/>
              </a:rPr>
              <a:t> consente di interpolare i valori desiderati sulla base di una matrice dei coefficienti, seguendo la formula: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La generazione del modello consiste essenzialmente nell’individuazione della matrice 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ꙍ</a:t>
            </a:r>
            <a:r>
              <a:rPr lang="it-IT" sz="2400" dirty="0">
                <a:latin typeface="Gill Sans Nova Light" panose="020B0302020104020203" pitchFamily="34" charset="0"/>
              </a:rPr>
              <a:t>i, definita come segue: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</p:txBody>
      </p:sp>
      <p:pic>
        <p:nvPicPr>
          <p:cNvPr id="6" name="Immagine 5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EC463EFF-C610-4A43-A9B7-609B9356C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21" y="2919545"/>
            <a:ext cx="3894157" cy="83065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18DDE33-3098-4E5A-B503-1908DBEE6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88" y="4775877"/>
            <a:ext cx="6721422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Generazione del modello - 3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La prestazione dell’algoritmo di interpolazione può essere valutata sulla base della sua varianza. In tal caso si osserva come la essa dipenda nuovamente dal </a:t>
            </a:r>
            <a:r>
              <a:rPr lang="it-IT" sz="2400" dirty="0" err="1">
                <a:latin typeface="Gill Sans Nova Light" panose="020B0302020104020203" pitchFamily="34" charset="0"/>
              </a:rPr>
              <a:t>semivariogramma</a:t>
            </a:r>
            <a:r>
              <a:rPr lang="it-IT" sz="2400" dirty="0">
                <a:latin typeface="Gill Sans Nova Light" panose="020B0302020104020203" pitchFamily="34" charset="0"/>
              </a:rPr>
              <a:t> e dal suo fitting: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FE32F5-CE81-4EE9-99CA-533A4811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05" y="2959825"/>
            <a:ext cx="5146330" cy="3491290"/>
          </a:xfrm>
          <a:prstGeom prst="rect">
            <a:avLst/>
          </a:prstGeom>
        </p:spPr>
      </p:pic>
      <p:pic>
        <p:nvPicPr>
          <p:cNvPr id="8" name="Immagine 7" descr="Immagine che contiene oggetto, cielo, arancia, persona&#10;&#10;Descrizione generata automaticamente">
            <a:extLst>
              <a:ext uri="{FF2B5EF4-FFF2-40B4-BE49-F238E27FC236}">
                <a16:creationId xmlns:a16="http://schemas.microsoft.com/office/drawing/2014/main" id="{44645FE8-039E-40CC-8A23-9ABE17E65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1" y="4050323"/>
            <a:ext cx="5232384" cy="13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5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Generazione del modello - 4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La variante dell’algoritmo di </a:t>
            </a:r>
            <a:r>
              <a:rPr lang="it-IT" sz="2400" dirty="0" err="1">
                <a:latin typeface="Gill Sans Nova Light" panose="020B0302020104020203" pitchFamily="34" charset="0"/>
              </a:rPr>
              <a:t>Kriging</a:t>
            </a:r>
            <a:r>
              <a:rPr lang="it-IT" sz="2400" dirty="0">
                <a:latin typeface="Gill Sans Nova Light" panose="020B0302020104020203" pitchFamily="34" charset="0"/>
              </a:rPr>
              <a:t> utilizzata è quella nota come </a:t>
            </a:r>
            <a:r>
              <a:rPr lang="it-IT" sz="2400" dirty="0" err="1">
                <a:latin typeface="Gill Sans Nova Light" panose="020B0302020104020203" pitchFamily="34" charset="0"/>
              </a:rPr>
              <a:t>Ordinary</a:t>
            </a:r>
            <a:r>
              <a:rPr lang="it-IT" sz="2400" dirty="0">
                <a:latin typeface="Gill Sans Nova Light" panose="020B0302020104020203" pitchFamily="34" charset="0"/>
              </a:rPr>
              <a:t> </a:t>
            </a:r>
            <a:r>
              <a:rPr lang="it-IT" sz="2400" dirty="0" err="1">
                <a:latin typeface="Gill Sans Nova Light" panose="020B0302020104020203" pitchFamily="34" charset="0"/>
              </a:rPr>
              <a:t>Kriging</a:t>
            </a:r>
            <a:r>
              <a:rPr lang="it-IT" sz="2400" dirty="0">
                <a:latin typeface="Gill Sans Nova Light" panose="020B0302020104020203" pitchFamily="34" charset="0"/>
              </a:rPr>
              <a:t>, impiegata nel caso in cui non sussistano trend di fondo sul territorio da analizzare.</a:t>
            </a:r>
          </a:p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Lo stimatore prodotto è </a:t>
            </a:r>
            <a:r>
              <a:rPr lang="it-IT" sz="2400" dirty="0" err="1">
                <a:latin typeface="Gill Sans Nova Light" panose="020B0302020104020203" pitchFamily="34" charset="0"/>
              </a:rPr>
              <a:t>unbiased</a:t>
            </a:r>
            <a:r>
              <a:rPr lang="it-IT" sz="2400" dirty="0">
                <a:latin typeface="Gill Sans Nova Light" panose="020B0302020104020203" pitchFamily="34" charset="0"/>
              </a:rPr>
              <a:t> per definizione, grazie al fatto che la somma dei pesi è pari ad 1: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36B07E8-AE04-42DB-B74C-728554FF1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3562815"/>
            <a:ext cx="8316123" cy="15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5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Interpolazione dei dati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L’output del modello è una funzione che rappresenta la diffusione della variabile sul territorio in esame. Preso un qualsiasi punto (X, Y) si è in grado di stabilire il valore della variabile di interesse in quella posizione.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E4C4762-AEC5-4730-9E32-9936A9612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12" y="2861645"/>
            <a:ext cx="5136776" cy="385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6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Validazione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Per validare i modelli ottenuti si è valutata la loro precisione in termini differenziale e deviazione standard tra i valori delle centraline ed i valori interpolati.</a:t>
            </a:r>
          </a:p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Ciò che emerge è un’ottima capacità di modellare i fenomeni sotto indagine: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2CC0569C-98AE-412A-99A6-9F6810C51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977972"/>
              </p:ext>
            </p:extLst>
          </p:nvPr>
        </p:nvGraphicFramePr>
        <p:xfrm>
          <a:off x="5093736" y="3220278"/>
          <a:ext cx="6162653" cy="3315824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168791">
                  <a:extLst>
                    <a:ext uri="{9D8B030D-6E8A-4147-A177-3AD203B41FA5}">
                      <a16:colId xmlns:a16="http://schemas.microsoft.com/office/drawing/2014/main" val="1187310488"/>
                    </a:ext>
                  </a:extLst>
                </a:gridCol>
                <a:gridCol w="1168791">
                  <a:extLst>
                    <a:ext uri="{9D8B030D-6E8A-4147-A177-3AD203B41FA5}">
                      <a16:colId xmlns:a16="http://schemas.microsoft.com/office/drawing/2014/main" val="4284152280"/>
                    </a:ext>
                  </a:extLst>
                </a:gridCol>
                <a:gridCol w="1269174">
                  <a:extLst>
                    <a:ext uri="{9D8B030D-6E8A-4147-A177-3AD203B41FA5}">
                      <a16:colId xmlns:a16="http://schemas.microsoft.com/office/drawing/2014/main" val="3193298939"/>
                    </a:ext>
                  </a:extLst>
                </a:gridCol>
                <a:gridCol w="1415887">
                  <a:extLst>
                    <a:ext uri="{9D8B030D-6E8A-4147-A177-3AD203B41FA5}">
                      <a16:colId xmlns:a16="http://schemas.microsoft.com/office/drawing/2014/main" val="1708835216"/>
                    </a:ext>
                  </a:extLst>
                </a:gridCol>
                <a:gridCol w="1140010">
                  <a:extLst>
                    <a:ext uri="{9D8B030D-6E8A-4147-A177-3AD203B41FA5}">
                      <a16:colId xmlns:a16="http://schemas.microsoft.com/office/drawing/2014/main" val="2072132346"/>
                    </a:ext>
                  </a:extLst>
                </a:gridCol>
              </a:tblGrid>
              <a:tr h="6113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NOME CENTRALINA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VALORE CENTRALINA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VALORE INTERPOLATO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DIFFERENZIALE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DEVIAZIONE STANDARD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370893"/>
                  </a:ext>
                </a:extLst>
              </a:tr>
              <a:tr h="6113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b="1" dirty="0">
                          <a:effectLst/>
                          <a:latin typeface="Gill Sans Nova Light" panose="020B0302020104020203" pitchFamily="34" charset="0"/>
                        </a:rPr>
                        <a:t>Milano Lambrate</a:t>
                      </a:r>
                      <a:endParaRPr lang="it-IT" sz="12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29.0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29.0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-5.97e-13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8.66e-07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8890854"/>
                  </a:ext>
                </a:extLst>
              </a:tr>
              <a:tr h="2901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b="1" dirty="0">
                          <a:effectLst/>
                          <a:latin typeface="Gill Sans Nova Light" panose="020B0302020104020203" pitchFamily="34" charset="0"/>
                        </a:rPr>
                        <a:t>Milano </a:t>
                      </a:r>
                      <a:r>
                        <a:rPr lang="it-IT" sz="1200" b="1" dirty="0" err="1">
                          <a:effectLst/>
                          <a:latin typeface="Gill Sans Nova Light" panose="020B0302020104020203" pitchFamily="34" charset="0"/>
                        </a:rPr>
                        <a:t>v.Brera</a:t>
                      </a:r>
                      <a:endParaRPr lang="it-IT" sz="12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30.6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30.6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-5.29e-13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8.06e-07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9970342"/>
                  </a:ext>
                </a:extLst>
              </a:tr>
              <a:tr h="2901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b="1" dirty="0">
                          <a:effectLst/>
                          <a:latin typeface="Gill Sans Nova Light" panose="020B0302020104020203" pitchFamily="34" charset="0"/>
                        </a:rPr>
                        <a:t>Milano </a:t>
                      </a:r>
                      <a:r>
                        <a:rPr lang="it-IT" sz="1200" b="1" dirty="0" err="1">
                          <a:effectLst/>
                          <a:latin typeface="Gill Sans Nova Light" panose="020B0302020104020203" pitchFamily="34" charset="0"/>
                        </a:rPr>
                        <a:t>v.Juvara</a:t>
                      </a:r>
                      <a:endParaRPr lang="it-IT" sz="12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27.9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27.9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-7.78e-13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6.85e-07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7710853"/>
                  </a:ext>
                </a:extLst>
              </a:tr>
              <a:tr h="6113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b="1" dirty="0">
                          <a:effectLst/>
                          <a:latin typeface="Gill Sans Nova Light" panose="020B0302020104020203" pitchFamily="34" charset="0"/>
                        </a:rPr>
                        <a:t>Milano </a:t>
                      </a:r>
                      <a:r>
                        <a:rPr lang="it-IT" sz="1200" b="1" dirty="0" err="1">
                          <a:effectLst/>
                          <a:latin typeface="Gill Sans Nova Light" panose="020B0302020104020203" pitchFamily="34" charset="0"/>
                        </a:rPr>
                        <a:t>v.Marche</a:t>
                      </a:r>
                      <a:endParaRPr lang="it-IT" sz="12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28.0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28.0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-8.42e-13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1.08e-06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2509245"/>
                  </a:ext>
                </a:extLst>
              </a:tr>
              <a:tr h="6113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b="1" dirty="0">
                          <a:effectLst/>
                          <a:latin typeface="Gill Sans Nova Light" panose="020B0302020104020203" pitchFamily="34" charset="0"/>
                        </a:rPr>
                        <a:t>Milano p.zza </a:t>
                      </a:r>
                      <a:r>
                        <a:rPr lang="it-IT" sz="1200" b="1" dirty="0" err="1">
                          <a:effectLst/>
                          <a:latin typeface="Gill Sans Nova Light" panose="020B0302020104020203" pitchFamily="34" charset="0"/>
                        </a:rPr>
                        <a:t>Zavattari</a:t>
                      </a:r>
                      <a:endParaRPr lang="it-IT" sz="12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28.2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28.2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-6.36e-13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7.01e-07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8446864"/>
                  </a:ext>
                </a:extLst>
              </a:tr>
              <a:tr h="2901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b="1" dirty="0">
                          <a:effectLst/>
                          <a:latin typeface="Gill Sans Nova Light" panose="020B0302020104020203" pitchFamily="34" charset="0"/>
                        </a:rPr>
                        <a:t>Milano </a:t>
                      </a:r>
                      <a:r>
                        <a:rPr lang="it-IT" sz="1200" b="1" dirty="0" err="1">
                          <a:effectLst/>
                          <a:latin typeface="Gill Sans Nova Light" panose="020B0302020104020203" pitchFamily="34" charset="0"/>
                        </a:rPr>
                        <a:t>v.Feltre</a:t>
                      </a:r>
                      <a:endParaRPr lang="it-IT" sz="12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29.4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>
                          <a:effectLst/>
                          <a:latin typeface="Gill Sans Nova Light" panose="020B0302020104020203" pitchFamily="34" charset="0"/>
                        </a:rPr>
                        <a:t>29.4</a:t>
                      </a:r>
                      <a:endParaRPr lang="it-IT" sz="12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2.03e-13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200" dirty="0">
                          <a:effectLst/>
                          <a:latin typeface="Gill Sans Nova Light" panose="020B0302020104020203" pitchFamily="34" charset="0"/>
                        </a:rPr>
                        <a:t>6.01e-07</a:t>
                      </a:r>
                      <a:endParaRPr lang="it-IT" sz="12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1747532"/>
                  </a:ext>
                </a:extLst>
              </a:tr>
            </a:tbl>
          </a:graphicData>
        </a:graphic>
      </p:graphicFrame>
      <p:pic>
        <p:nvPicPr>
          <p:cNvPr id="5121" name="Picture 1" descr="Mappa_temperatura">
            <a:extLst>
              <a:ext uri="{FF2B5EF4-FFF2-40B4-BE49-F238E27FC236}">
                <a16:creationId xmlns:a16="http://schemas.microsoft.com/office/drawing/2014/main" id="{0868532B-83E4-4009-9D62-2F483F348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75" y="3289721"/>
            <a:ext cx="4233250" cy="31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65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Cross-Validazione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L’analisi di cross-validazione è stata eseguita per valutare le performance del modello in assenza di una delle centraline, a rotazione. Il territorio esaminato è quello della città di Milano.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2CC0569C-98AE-412A-99A6-9F6810C51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701765"/>
              </p:ext>
            </p:extLst>
          </p:nvPr>
        </p:nvGraphicFramePr>
        <p:xfrm>
          <a:off x="4945711" y="2733861"/>
          <a:ext cx="6408089" cy="3759014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15340">
                  <a:extLst>
                    <a:ext uri="{9D8B030D-6E8A-4147-A177-3AD203B41FA5}">
                      <a16:colId xmlns:a16="http://schemas.microsoft.com/office/drawing/2014/main" val="1187310488"/>
                    </a:ext>
                  </a:extLst>
                </a:gridCol>
                <a:gridCol w="1215340">
                  <a:extLst>
                    <a:ext uri="{9D8B030D-6E8A-4147-A177-3AD203B41FA5}">
                      <a16:colId xmlns:a16="http://schemas.microsoft.com/office/drawing/2014/main" val="4284152280"/>
                    </a:ext>
                  </a:extLst>
                </a:gridCol>
                <a:gridCol w="1319720">
                  <a:extLst>
                    <a:ext uri="{9D8B030D-6E8A-4147-A177-3AD203B41FA5}">
                      <a16:colId xmlns:a16="http://schemas.microsoft.com/office/drawing/2014/main" val="3193298939"/>
                    </a:ext>
                  </a:extLst>
                </a:gridCol>
                <a:gridCol w="1472277">
                  <a:extLst>
                    <a:ext uri="{9D8B030D-6E8A-4147-A177-3AD203B41FA5}">
                      <a16:colId xmlns:a16="http://schemas.microsoft.com/office/drawing/2014/main" val="1708835216"/>
                    </a:ext>
                  </a:extLst>
                </a:gridCol>
                <a:gridCol w="1185412">
                  <a:extLst>
                    <a:ext uri="{9D8B030D-6E8A-4147-A177-3AD203B41FA5}">
                      <a16:colId xmlns:a16="http://schemas.microsoft.com/office/drawing/2014/main" val="2072132346"/>
                    </a:ext>
                  </a:extLst>
                </a:gridCol>
              </a:tblGrid>
              <a:tr h="744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</a:rPr>
                        <a:t>NOME CENTRALINA</a:t>
                      </a:r>
                      <a:endParaRPr lang="it-IT" sz="14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</a:rPr>
                        <a:t>VALORE CENTRALINA</a:t>
                      </a:r>
                      <a:endParaRPr lang="it-IT" sz="14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</a:rPr>
                        <a:t>VALORE INTERPOLATO</a:t>
                      </a:r>
                      <a:endParaRPr lang="it-IT" sz="14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>
                          <a:effectLst/>
                          <a:latin typeface="Gill Sans Nova Light" panose="020B0302020104020203" pitchFamily="34" charset="0"/>
                        </a:rPr>
                        <a:t>DIFFERENZIALE</a:t>
                      </a:r>
                      <a:endParaRPr lang="it-IT" sz="14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>
                          <a:effectLst/>
                          <a:latin typeface="Gill Sans Nova Light" panose="020B0302020104020203" pitchFamily="34" charset="0"/>
                        </a:rPr>
                        <a:t>DEVIAZIONE STANDARD</a:t>
                      </a:r>
                      <a:endParaRPr lang="it-IT" sz="14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370893"/>
                  </a:ext>
                </a:extLst>
              </a:tr>
              <a:tr h="350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b="1" dirty="0">
                          <a:effectLst/>
                          <a:latin typeface="Gill Sans Nova Light" panose="020B0302020104020203" pitchFamily="34" charset="0"/>
                        </a:rPr>
                        <a:t>Milano Lambrate</a:t>
                      </a:r>
                      <a:endParaRPr lang="it-IT" sz="14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</a:rPr>
                        <a:t>29.0</a:t>
                      </a:r>
                      <a:endParaRPr lang="it-IT" sz="14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</a:rPr>
                        <a:t>29.13</a:t>
                      </a:r>
                      <a:endParaRPr lang="it-IT" sz="14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8890854"/>
                  </a:ext>
                </a:extLst>
              </a:tr>
              <a:tr h="350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b="1" dirty="0">
                          <a:effectLst/>
                          <a:latin typeface="Gill Sans Nova Light" panose="020B0302020104020203" pitchFamily="34" charset="0"/>
                        </a:rPr>
                        <a:t>Milano </a:t>
                      </a:r>
                      <a:r>
                        <a:rPr lang="it-IT" sz="1400" b="1" dirty="0" err="1">
                          <a:effectLst/>
                          <a:latin typeface="Gill Sans Nova Light" panose="020B0302020104020203" pitchFamily="34" charset="0"/>
                        </a:rPr>
                        <a:t>v.Brera</a:t>
                      </a:r>
                      <a:endParaRPr lang="it-IT" sz="14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>
                          <a:effectLst/>
                          <a:latin typeface="Gill Sans Nova Light" panose="020B0302020104020203" pitchFamily="34" charset="0"/>
                        </a:rPr>
                        <a:t>30.6</a:t>
                      </a:r>
                      <a:endParaRPr lang="it-IT" sz="14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28.06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-2.54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9970342"/>
                  </a:ext>
                </a:extLst>
              </a:tr>
              <a:tr h="350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b="1" dirty="0">
                          <a:effectLst/>
                          <a:latin typeface="Gill Sans Nova Light" panose="020B0302020104020203" pitchFamily="34" charset="0"/>
                        </a:rPr>
                        <a:t>Milano </a:t>
                      </a:r>
                      <a:r>
                        <a:rPr lang="it-IT" sz="1400" b="1" dirty="0" err="1">
                          <a:effectLst/>
                          <a:latin typeface="Gill Sans Nova Light" panose="020B0302020104020203" pitchFamily="34" charset="0"/>
                        </a:rPr>
                        <a:t>v.Juvara</a:t>
                      </a:r>
                      <a:endParaRPr lang="it-IT" sz="14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>
                          <a:effectLst/>
                          <a:latin typeface="Gill Sans Nova Light" panose="020B0302020104020203" pitchFamily="34" charset="0"/>
                        </a:rPr>
                        <a:t>27.9</a:t>
                      </a:r>
                      <a:endParaRPr lang="it-IT" sz="14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</a:rPr>
                        <a:t>29.58</a:t>
                      </a:r>
                      <a:endParaRPr lang="it-IT" sz="14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1.68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7710853"/>
                  </a:ext>
                </a:extLst>
              </a:tr>
              <a:tr h="350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b="1" dirty="0">
                          <a:effectLst/>
                          <a:latin typeface="Gill Sans Nova Light" panose="020B0302020104020203" pitchFamily="34" charset="0"/>
                        </a:rPr>
                        <a:t>Milano </a:t>
                      </a:r>
                      <a:r>
                        <a:rPr lang="it-IT" sz="1400" b="1" dirty="0" err="1">
                          <a:effectLst/>
                          <a:latin typeface="Gill Sans Nova Light" panose="020B0302020104020203" pitchFamily="34" charset="0"/>
                        </a:rPr>
                        <a:t>v.Marche</a:t>
                      </a:r>
                      <a:endParaRPr lang="it-IT" sz="14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>
                          <a:effectLst/>
                          <a:latin typeface="Gill Sans Nova Light" panose="020B0302020104020203" pitchFamily="34" charset="0"/>
                        </a:rPr>
                        <a:t>28.0</a:t>
                      </a:r>
                      <a:endParaRPr lang="it-IT" sz="14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</a:rPr>
                        <a:t>29.42</a:t>
                      </a:r>
                      <a:endParaRPr lang="it-IT" sz="14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1.42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2509245"/>
                  </a:ext>
                </a:extLst>
              </a:tr>
              <a:tr h="744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b="1" dirty="0">
                          <a:effectLst/>
                          <a:latin typeface="Gill Sans Nova Light" panose="020B0302020104020203" pitchFamily="34" charset="0"/>
                        </a:rPr>
                        <a:t>Milano p.zza </a:t>
                      </a:r>
                      <a:r>
                        <a:rPr lang="it-IT" sz="1400" b="1" dirty="0" err="1">
                          <a:effectLst/>
                          <a:latin typeface="Gill Sans Nova Light" panose="020B0302020104020203" pitchFamily="34" charset="0"/>
                        </a:rPr>
                        <a:t>Zavattari</a:t>
                      </a:r>
                      <a:endParaRPr lang="it-IT" sz="14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>
                          <a:effectLst/>
                          <a:latin typeface="Gill Sans Nova Light" panose="020B0302020104020203" pitchFamily="34" charset="0"/>
                        </a:rPr>
                        <a:t>28.2</a:t>
                      </a:r>
                      <a:endParaRPr lang="it-IT" sz="140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</a:rPr>
                        <a:t>28.91</a:t>
                      </a:r>
                      <a:endParaRPr lang="it-IT" sz="14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0,71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2,04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8446864"/>
                  </a:ext>
                </a:extLst>
              </a:tr>
              <a:tr h="350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b="1" dirty="0">
                          <a:effectLst/>
                          <a:latin typeface="Gill Sans Nova Light" panose="020B0302020104020203" pitchFamily="34" charset="0"/>
                        </a:rPr>
                        <a:t>Milano </a:t>
                      </a:r>
                      <a:r>
                        <a:rPr lang="it-IT" sz="1400" b="1" dirty="0" err="1">
                          <a:effectLst/>
                          <a:latin typeface="Gill Sans Nova Light" panose="020B0302020104020203" pitchFamily="34" charset="0"/>
                        </a:rPr>
                        <a:t>v.Feltre</a:t>
                      </a:r>
                      <a:endParaRPr lang="it-IT" sz="1400" b="1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</a:rPr>
                        <a:t>29.4</a:t>
                      </a:r>
                      <a:endParaRPr lang="it-IT" sz="14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</a:rPr>
                        <a:t>29.76</a:t>
                      </a:r>
                      <a:endParaRPr lang="it-IT" sz="14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-0,64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400" dirty="0">
                          <a:effectLst/>
                          <a:latin typeface="Gill Sans Nova Light" panose="020B03020201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1,62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1747532"/>
                  </a:ext>
                </a:extLst>
              </a:tr>
            </a:tbl>
          </a:graphicData>
        </a:graphic>
      </p:graphicFrame>
      <p:pic>
        <p:nvPicPr>
          <p:cNvPr id="6" name="Picture 1" descr="Mappa_temperatura">
            <a:extLst>
              <a:ext uri="{FF2B5EF4-FFF2-40B4-BE49-F238E27FC236}">
                <a16:creationId xmlns:a16="http://schemas.microsoft.com/office/drawing/2014/main" id="{CBF9D974-5B29-4F84-9465-FA2D31A4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38" y="3041926"/>
            <a:ext cx="4187873" cy="31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480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La metodologia d’analisi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Si è deciso di indagare il fenomeno affrontando tre diverse tipologie di analisi: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algn="just"/>
            <a:r>
              <a:rPr lang="it-IT" sz="2400" dirty="0">
                <a:latin typeface="Gill Sans Nova Light" panose="020B0302020104020203" pitchFamily="34" charset="0"/>
              </a:rPr>
              <a:t>Analisi demografica</a:t>
            </a:r>
          </a:p>
          <a:p>
            <a:pPr algn="just"/>
            <a:r>
              <a:rPr lang="it-IT" sz="2400" dirty="0">
                <a:latin typeface="Gill Sans Nova Light" panose="020B0302020104020203" pitchFamily="34" charset="0"/>
              </a:rPr>
              <a:t>Analisi temporale</a:t>
            </a:r>
          </a:p>
          <a:p>
            <a:pPr algn="just"/>
            <a:r>
              <a:rPr lang="it-IT" sz="2400" dirty="0">
                <a:latin typeface="Gill Sans Nova Light" panose="020B0302020104020203" pitchFamily="34" charset="0"/>
              </a:rPr>
              <a:t>Analisi di correlazione</a:t>
            </a:r>
          </a:p>
          <a:p>
            <a:pPr algn="just"/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Sono stati utilizzati i dati raccolti da AREU nell’intervallo temporale 2015-2017.</a:t>
            </a:r>
          </a:p>
        </p:txBody>
      </p:sp>
    </p:spTree>
    <p:extLst>
      <p:ext uri="{BB962C8B-B14F-4D97-AF65-F5344CB8AC3E}">
        <p14:creationId xmlns:p14="http://schemas.microsoft.com/office/powerpoint/2010/main" val="246477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demografica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Si è indagato il fenomeno ictus da un punto di vista strettamente demografico, andando a verificare quali legami sussistessero tra la patologia e la </a:t>
            </a:r>
            <a:r>
              <a:rPr lang="it-IT" sz="2400" b="1" dirty="0">
                <a:latin typeface="Gill Sans Nova Light" panose="020B0302020104020203" pitchFamily="34" charset="0"/>
              </a:rPr>
              <a:t>distribuzione della popolazione sul territorio</a:t>
            </a:r>
            <a:r>
              <a:rPr lang="it-IT" sz="2400" dirty="0">
                <a:latin typeface="Gill Sans Nova Light" panose="020B0302020104020203" pitchFamily="34" charset="0"/>
              </a:rPr>
              <a:t>.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Si è determinata l’incidenza in relazione alle dodici province della Lombardia e si sono poi analizzati i dati in relazione all’</a:t>
            </a:r>
            <a:r>
              <a:rPr lang="it-IT" sz="2400" b="1" dirty="0">
                <a:latin typeface="Gill Sans Nova Light" panose="020B0302020104020203" pitchFamily="34" charset="0"/>
              </a:rPr>
              <a:t>età</a:t>
            </a:r>
            <a:r>
              <a:rPr lang="it-IT" sz="2400" dirty="0">
                <a:latin typeface="Gill Sans Nova Light" panose="020B0302020104020203" pitchFamily="34" charset="0"/>
              </a:rPr>
              <a:t> e al </a:t>
            </a:r>
            <a:r>
              <a:rPr lang="it-IT" sz="2400" b="1" dirty="0">
                <a:latin typeface="Gill Sans Nova Light" panose="020B0302020104020203" pitchFamily="34" charset="0"/>
              </a:rPr>
              <a:t>genere</a:t>
            </a:r>
            <a:r>
              <a:rPr lang="it-IT" sz="2400" dirty="0">
                <a:latin typeface="Gill Sans Nova Light" panose="020B0302020104020203" pitchFamily="34" charset="0"/>
              </a:rPr>
              <a:t> degli individui colpiti.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9768377-C7CC-428A-9F4C-CF83F6535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090" y="4182030"/>
            <a:ext cx="3675820" cy="26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1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Introduzione - L’ictus ischemico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>
                <a:latin typeface="Gill Sans Nova Light" panose="020B0302020104020203" pitchFamily="34" charset="0"/>
              </a:rPr>
              <a:t>L’ictus ischemico è una malattia vascolare dovuta all’ostruzione di un vaso arterioso all’interno del cervello. L’evento è da attribuire alla formazione di un trombo sanguigno in seguito ad arteriosclerosi o embolia cardiaca.</a:t>
            </a:r>
          </a:p>
          <a:p>
            <a:pPr marL="0" indent="0" algn="just">
              <a:buNone/>
            </a:pPr>
            <a:r>
              <a:rPr lang="it-IT" dirty="0">
                <a:latin typeface="Gill Sans Nova Light" panose="020B0302020104020203" pitchFamily="34" charset="0"/>
              </a:rPr>
              <a:t>In Lombardia:</a:t>
            </a:r>
          </a:p>
          <a:p>
            <a:pPr marL="0" indent="0" algn="just">
              <a:buNone/>
            </a:pPr>
            <a:endParaRPr lang="it-IT" dirty="0">
              <a:latin typeface="Gill Sans Nova Light" panose="020B0302020104020203" pitchFamily="34" charset="0"/>
            </a:endParaRPr>
          </a:p>
          <a:p>
            <a:pPr algn="just"/>
            <a:r>
              <a:rPr lang="it-IT" dirty="0">
                <a:latin typeface="Gill Sans Nova Light" panose="020B0302020104020203" pitchFamily="34" charset="0"/>
              </a:rPr>
              <a:t>18.000 casi all’anno</a:t>
            </a:r>
            <a:r>
              <a:rPr lang="it-IT" baseline="30000" dirty="0">
                <a:latin typeface="Gill Sans Nova Light" panose="020B0302020104020203" pitchFamily="34" charset="0"/>
              </a:rPr>
              <a:t>*</a:t>
            </a:r>
          </a:p>
          <a:p>
            <a:pPr algn="just"/>
            <a:r>
              <a:rPr lang="it-IT" dirty="0">
                <a:latin typeface="Gill Sans Nova Light" panose="020B0302020104020203" pitchFamily="34" charset="0"/>
              </a:rPr>
              <a:t>20% dei casi porta al decesso</a:t>
            </a:r>
          </a:p>
          <a:p>
            <a:pPr algn="just"/>
            <a:r>
              <a:rPr lang="it-IT" dirty="0">
                <a:latin typeface="Gill Sans Nova Light" panose="020B0302020104020203" pitchFamily="34" charset="0"/>
              </a:rPr>
              <a:t>Seconda causa di morte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84BC6D-EE08-4040-8FA5-DF4A707FDAD8}"/>
              </a:ext>
            </a:extLst>
          </p:cNvPr>
          <p:cNvSpPr txBox="1"/>
          <p:nvPr/>
        </p:nvSpPr>
        <p:spPr>
          <a:xfrm>
            <a:off x="9815885" y="6297433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* fonte dati AREU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57A4F1-25F6-48D6-BC3B-213A1E854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91" y="3644887"/>
            <a:ext cx="32861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demografica – incidenza percentuale in base alla provincia</a:t>
            </a:r>
          </a:p>
        </p:txBody>
      </p:sp>
      <p:pic>
        <p:nvPicPr>
          <p:cNvPr id="7" name="Segnaposto contenuto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F69B650-D13B-4A3C-80E2-AFE955751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785615"/>
            <a:ext cx="8280000" cy="4707260"/>
          </a:xfr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EDD39EE1-646A-4BEB-AEE5-B54EE9965FAD}"/>
              </a:ext>
            </a:extLst>
          </p:cNvPr>
          <p:cNvSpPr/>
          <p:nvPr/>
        </p:nvSpPr>
        <p:spPr>
          <a:xfrm>
            <a:off x="2397318" y="1944094"/>
            <a:ext cx="282272" cy="286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3135166-8BA0-4E07-919B-11EE1A6780F9}"/>
              </a:ext>
            </a:extLst>
          </p:cNvPr>
          <p:cNvSpPr/>
          <p:nvPr/>
        </p:nvSpPr>
        <p:spPr>
          <a:xfrm>
            <a:off x="2397318" y="3209677"/>
            <a:ext cx="282272" cy="286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72E96A2-7B3F-49E4-8BE8-0E799A795DA2}"/>
              </a:ext>
            </a:extLst>
          </p:cNvPr>
          <p:cNvSpPr/>
          <p:nvPr/>
        </p:nvSpPr>
        <p:spPr>
          <a:xfrm>
            <a:off x="2417198" y="4189013"/>
            <a:ext cx="282272" cy="286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29BC198-DE94-480F-9408-8B30CBDE6B8B}"/>
              </a:ext>
            </a:extLst>
          </p:cNvPr>
          <p:cNvSpPr/>
          <p:nvPr/>
        </p:nvSpPr>
        <p:spPr>
          <a:xfrm>
            <a:off x="2397318" y="4806564"/>
            <a:ext cx="282272" cy="286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39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demografica – incidenza percentuale</a:t>
            </a:r>
          </a:p>
        </p:txBody>
      </p:sp>
      <p:pic>
        <p:nvPicPr>
          <p:cNvPr id="6" name="Segnaposto contenuto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27E2E0B-FE5A-4B45-BD00-F5190274F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791266"/>
            <a:ext cx="8280000" cy="4701609"/>
          </a:xfr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EBC52E6-A574-4BFF-8BCE-223CEF9F6A55}"/>
              </a:ext>
            </a:extLst>
          </p:cNvPr>
          <p:cNvCxnSpPr/>
          <p:nvPr/>
        </p:nvCxnSpPr>
        <p:spPr>
          <a:xfrm flipV="1">
            <a:off x="3550257" y="2508637"/>
            <a:ext cx="4933785" cy="10575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934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demografica – numero di casi per fascia d’età</a:t>
            </a:r>
          </a:p>
        </p:txBody>
      </p:sp>
      <p:pic>
        <p:nvPicPr>
          <p:cNvPr id="11" name="Segnaposto contenuto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E90437D-7784-416E-A081-9B65B8E75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781326"/>
            <a:ext cx="8280000" cy="4711549"/>
          </a:xfr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12C72CD-E176-4272-92B0-7066CB886DB4}"/>
              </a:ext>
            </a:extLst>
          </p:cNvPr>
          <p:cNvSpPr/>
          <p:nvPr/>
        </p:nvSpPr>
        <p:spPr>
          <a:xfrm rot="2319190">
            <a:off x="7223760" y="5502301"/>
            <a:ext cx="278295" cy="5009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1140649-4BFF-47DC-A9F2-CB3C369ACCDA}"/>
              </a:ext>
            </a:extLst>
          </p:cNvPr>
          <p:cNvSpPr/>
          <p:nvPr/>
        </p:nvSpPr>
        <p:spPr>
          <a:xfrm rot="2319190">
            <a:off x="6867278" y="5502303"/>
            <a:ext cx="278295" cy="5009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5431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temporale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L’analisi temporale è stata svolta seguendo tre differenti granularità: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algn="just"/>
            <a:r>
              <a:rPr lang="it-IT" sz="2400" dirty="0">
                <a:latin typeface="Gill Sans Nova Light" panose="020B0302020104020203" pitchFamily="34" charset="0"/>
              </a:rPr>
              <a:t>Oraria</a:t>
            </a:r>
          </a:p>
          <a:p>
            <a:pPr algn="just"/>
            <a:r>
              <a:rPr lang="it-IT" sz="2400" dirty="0">
                <a:latin typeface="Gill Sans Nova Light" panose="020B0302020104020203" pitchFamily="34" charset="0"/>
              </a:rPr>
              <a:t>Giornaliera</a:t>
            </a:r>
          </a:p>
          <a:p>
            <a:pPr algn="just"/>
            <a:r>
              <a:rPr lang="it-IT" sz="2400" dirty="0">
                <a:latin typeface="Gill Sans Nova Light" panose="020B0302020104020203" pitchFamily="34" charset="0"/>
              </a:rPr>
              <a:t>Mensile</a:t>
            </a:r>
          </a:p>
          <a:p>
            <a:pPr algn="just"/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I dati sono stati raggruppati in base all’unità di riferimento al fine di osservare l’esistenza di ciclicità o di trend particolari.</a:t>
            </a:r>
          </a:p>
        </p:txBody>
      </p:sp>
    </p:spTree>
    <p:extLst>
      <p:ext uri="{BB962C8B-B14F-4D97-AF65-F5344CB8AC3E}">
        <p14:creationId xmlns:p14="http://schemas.microsoft.com/office/powerpoint/2010/main" val="86558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temporale – trend orario</a:t>
            </a:r>
          </a:p>
        </p:txBody>
      </p:sp>
      <p:pic>
        <p:nvPicPr>
          <p:cNvPr id="6" name="Segnaposto contenuto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3177E8F-0C32-4446-A48A-62ABB9AD2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694664"/>
            <a:ext cx="8280000" cy="4711549"/>
          </a:xfrm>
        </p:spPr>
      </p:pic>
    </p:spTree>
    <p:extLst>
      <p:ext uri="{BB962C8B-B14F-4D97-AF65-F5344CB8AC3E}">
        <p14:creationId xmlns:p14="http://schemas.microsoft.com/office/powerpoint/2010/main" val="794282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temporale – trend giornaliero</a:t>
            </a:r>
          </a:p>
        </p:txBody>
      </p:sp>
      <p:pic>
        <p:nvPicPr>
          <p:cNvPr id="7" name="Segnaposto contenuto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4E78F9-F6FC-4936-830D-83939B196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694426"/>
            <a:ext cx="8280000" cy="4707260"/>
          </a:xfr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863A4FD-E065-419D-A473-FD29794CA6C6}"/>
              </a:ext>
            </a:extLst>
          </p:cNvPr>
          <p:cNvSpPr/>
          <p:nvPr/>
        </p:nvSpPr>
        <p:spPr>
          <a:xfrm>
            <a:off x="8158038" y="3685430"/>
            <a:ext cx="1733385" cy="655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1230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temporale – trend mensile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8AF4A2B-1CB3-4DFD-AED4-8BE6D3D32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694170"/>
            <a:ext cx="8280000" cy="4707260"/>
          </a:xfr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0E459CF8-4609-49E7-9F13-DE20D60DD1CF}"/>
              </a:ext>
            </a:extLst>
          </p:cNvPr>
          <p:cNvSpPr/>
          <p:nvPr/>
        </p:nvSpPr>
        <p:spPr>
          <a:xfrm>
            <a:off x="8189843" y="2313828"/>
            <a:ext cx="1946765" cy="504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D2A13C-C27C-4401-963A-B74A1FF63D59}"/>
              </a:ext>
            </a:extLst>
          </p:cNvPr>
          <p:cNvSpPr/>
          <p:nvPr/>
        </p:nvSpPr>
        <p:spPr>
          <a:xfrm>
            <a:off x="2871747" y="2309851"/>
            <a:ext cx="587072" cy="504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5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di correlazione - 1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L’ultimo passo del processo di ricerca è rappresentato dall’analisi di correlazione, svolta anch’essa sulla base di tre differenti granularità temporali. In particolare si sono eseguite: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algn="just"/>
            <a:r>
              <a:rPr lang="it-IT" sz="2400" dirty="0">
                <a:latin typeface="Gill Sans Nova Light" panose="020B0302020104020203" pitchFamily="34" charset="0"/>
              </a:rPr>
              <a:t>Analisi subitanea</a:t>
            </a:r>
          </a:p>
          <a:p>
            <a:pPr algn="just"/>
            <a:r>
              <a:rPr lang="it-IT" sz="2400" dirty="0">
                <a:latin typeface="Gill Sans Nova Light" panose="020B0302020104020203" pitchFamily="34" charset="0"/>
              </a:rPr>
              <a:t>Analisi giornaliera</a:t>
            </a:r>
          </a:p>
          <a:p>
            <a:pPr algn="just"/>
            <a:r>
              <a:rPr lang="it-IT" sz="2400" dirty="0">
                <a:latin typeface="Gill Sans Nova Light" panose="020B0302020104020203" pitchFamily="34" charset="0"/>
              </a:rPr>
              <a:t>Analisi mensile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Prendendo spunto da quanto riportato in letteratura, nei casi di analisi subitanea e giornaliera si è esteso il periodo di osservazione ai </a:t>
            </a:r>
            <a:r>
              <a:rPr lang="it-IT" sz="2400" b="1" dirty="0">
                <a:latin typeface="Gill Sans Nova Light" panose="020B0302020104020203" pitchFamily="34" charset="0"/>
              </a:rPr>
              <a:t>cinque giorni antecedenti </a:t>
            </a:r>
            <a:r>
              <a:rPr lang="it-IT" sz="2400" dirty="0">
                <a:latin typeface="Gill Sans Nova Light" panose="020B0302020104020203" pitchFamily="34" charset="0"/>
              </a:rPr>
              <a:t>alla chiamata al 112 da parte del paziente.</a:t>
            </a:r>
          </a:p>
        </p:txBody>
      </p:sp>
    </p:spTree>
    <p:extLst>
      <p:ext uri="{BB962C8B-B14F-4D97-AF65-F5344CB8AC3E}">
        <p14:creationId xmlns:p14="http://schemas.microsoft.com/office/powerpoint/2010/main" val="392501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di correlazione - 2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Al fine di offrire risultati quanto più significativi, l’analisi di correlazione è stata limitata alla città di Milano. Il capoluogo meneghino presenta infatti un elevato numero di centraline ARPA, che in concomitanza con il consistente numero di ictus occorsi nel triennio 2015-2017 consente un’analisi molto precisa e significativa.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50F4CD1-4634-4BC3-B111-37DF95092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17267"/>
            <a:ext cx="3600000" cy="1974732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5BE3061-FFCA-45D8-AA1C-F707AABE1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65" y="3811999"/>
            <a:ext cx="3327195" cy="1980000"/>
          </a:xfrm>
          <a:prstGeom prst="rect">
            <a:avLst/>
          </a:prstGeom>
        </p:spPr>
      </p:pic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C81CF0B5-43F6-4A3C-9362-7322B55B8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35" y="3817267"/>
            <a:ext cx="3327195" cy="1980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C0E5AA-4C50-4BB1-BAF5-DF22693BD291}"/>
              </a:ext>
            </a:extLst>
          </p:cNvPr>
          <p:cNvSpPr txBox="1"/>
          <p:nvPr/>
        </p:nvSpPr>
        <p:spPr>
          <a:xfrm>
            <a:off x="767643" y="5853797"/>
            <a:ext cx="349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Gill Sans Nova Light" panose="020B0302020104020203" pitchFamily="34" charset="0"/>
              </a:rPr>
              <a:t>Distribuzione degli ictus nella città di </a:t>
            </a:r>
          </a:p>
          <a:p>
            <a:r>
              <a:rPr lang="it-IT" dirty="0">
                <a:latin typeface="Gill Sans Nova Light" panose="020B0302020104020203" pitchFamily="34" charset="0"/>
              </a:rPr>
              <a:t>Milano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C1F1AB5-A7B4-490A-AE47-F9F4B7C5E332}"/>
              </a:ext>
            </a:extLst>
          </p:cNvPr>
          <p:cNvSpPr txBox="1"/>
          <p:nvPr/>
        </p:nvSpPr>
        <p:spPr>
          <a:xfrm>
            <a:off x="4508757" y="5853796"/>
            <a:ext cx="3355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Gill Sans Nova Light" panose="020B0302020104020203" pitchFamily="34" charset="0"/>
              </a:rPr>
              <a:t>Distribuzione delle centraline </a:t>
            </a:r>
          </a:p>
          <a:p>
            <a:r>
              <a:rPr lang="it-IT" dirty="0">
                <a:latin typeface="Gill Sans Nova Light" panose="020B0302020104020203" pitchFamily="34" charset="0"/>
              </a:rPr>
              <a:t>meteorologiche nella città di Milano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22A656-1E88-4ACF-94EF-6E6EC38BCEE5}"/>
              </a:ext>
            </a:extLst>
          </p:cNvPr>
          <p:cNvSpPr txBox="1"/>
          <p:nvPr/>
        </p:nvSpPr>
        <p:spPr>
          <a:xfrm>
            <a:off x="8007151" y="5850235"/>
            <a:ext cx="3471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Gill Sans Nova Light" panose="020B0302020104020203" pitchFamily="34" charset="0"/>
              </a:rPr>
              <a:t>Distribuzione delle centraline per </a:t>
            </a:r>
          </a:p>
          <a:p>
            <a:r>
              <a:rPr lang="it-IT" dirty="0">
                <a:latin typeface="Gill Sans Nova Light" panose="020B0302020104020203" pitchFamily="34" charset="0"/>
              </a:rPr>
              <a:t>la qualità dell’aria nella città di Milano</a:t>
            </a:r>
          </a:p>
          <a:p>
            <a:endParaRPr lang="it-IT" dirty="0"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81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Correlazione a ranghi di </a:t>
            </a:r>
            <a:r>
              <a:rPr lang="it-IT" dirty="0" err="1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Spearman</a:t>
            </a:r>
            <a:endParaRPr lang="it-IT" dirty="0">
              <a:solidFill>
                <a:schemeClr val="accent2">
                  <a:lumMod val="75000"/>
                </a:schemeClr>
              </a:solidFill>
              <a:latin typeface="Gill Sans Nova Light" panose="020B0302020104020203" pitchFamily="34" charset="0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Questo tipo di correlazioni si usa quando le variabili da correlare presentano domini discreti e la distribuzione delle stesse non si presenta normale.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CFF693-7476-4503-B863-4BFE23BA3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00" y="2712875"/>
            <a:ext cx="504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74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2875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Introduzione – Territorio e variabili ambientali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it-IT" dirty="0">
                <a:latin typeface="Gill Sans Nova Light" panose="020B0302020104020203" pitchFamily="34" charset="0"/>
              </a:rPr>
              <a:t>L’analisi del fenomeno ictus in relazione a </a:t>
            </a:r>
            <a:r>
              <a:rPr lang="it-IT" b="1" dirty="0">
                <a:latin typeface="Gill Sans Nova Light" panose="020B0302020104020203" pitchFamily="34" charset="0"/>
              </a:rPr>
              <a:t>variabili atmosferiche </a:t>
            </a:r>
            <a:r>
              <a:rPr lang="it-IT" dirty="0">
                <a:latin typeface="Gill Sans Nova Light" panose="020B0302020104020203" pitchFamily="34" charset="0"/>
              </a:rPr>
              <a:t>ed </a:t>
            </a:r>
            <a:r>
              <a:rPr lang="it-IT" b="1" dirty="0">
                <a:latin typeface="Gill Sans Nova Light" panose="020B0302020104020203" pitchFamily="34" charset="0"/>
              </a:rPr>
              <a:t>agenti inquinanti</a:t>
            </a:r>
            <a:r>
              <a:rPr lang="it-IT" dirty="0">
                <a:latin typeface="Gill Sans Nova Light" panose="020B0302020104020203" pitchFamily="34" charset="0"/>
              </a:rPr>
              <a:t> non è nuova in letteratura ma in nessun caso è mai stata definita una procedura d’analisi che comprendesse </a:t>
            </a:r>
            <a:r>
              <a:rPr lang="it-IT" b="1" dirty="0">
                <a:latin typeface="Gill Sans Nova Light" panose="020B0302020104020203" pitchFamily="34" charset="0"/>
              </a:rPr>
              <a:t>informazioni territoriali </a:t>
            </a:r>
            <a:r>
              <a:rPr lang="it-IT" dirty="0">
                <a:latin typeface="Gill Sans Nova Light" panose="020B0302020104020203" pitchFamily="34" charset="0"/>
              </a:rPr>
              <a:t>nello studio dell’evento.</a:t>
            </a:r>
          </a:p>
        </p:txBody>
      </p:sp>
      <p:pic>
        <p:nvPicPr>
          <p:cNvPr id="4" name="Immagine 3" descr="Rappresentazione geografica dei casi di ictus in Lombardia&#10;">
            <a:extLst>
              <a:ext uri="{FF2B5EF4-FFF2-40B4-BE49-F238E27FC236}">
                <a16:creationId xmlns:a16="http://schemas.microsoft.com/office/drawing/2014/main" id="{93001FA4-4DB3-487B-94D7-CEF4FCEF0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76" y="3495492"/>
            <a:ext cx="4872848" cy="268147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CD13D0-FDB3-4145-82F6-695F0967A373}"/>
              </a:ext>
            </a:extLst>
          </p:cNvPr>
          <p:cNvSpPr txBox="1"/>
          <p:nvPr/>
        </p:nvSpPr>
        <p:spPr>
          <a:xfrm>
            <a:off x="3589416" y="6176963"/>
            <a:ext cx="4785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Gill Sans Nova Light" panose="020B0302020104020203" pitchFamily="34" charset="0"/>
              </a:rPr>
              <a:t>Rappresentazione geografica dei casi di ictus in Lombardia</a:t>
            </a:r>
          </a:p>
        </p:txBody>
      </p:sp>
    </p:spTree>
    <p:extLst>
      <p:ext uri="{BB962C8B-B14F-4D97-AF65-F5344CB8AC3E}">
        <p14:creationId xmlns:p14="http://schemas.microsoft.com/office/powerpoint/2010/main" val="144543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di correlazione – valori subitanei di R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62AB6D93-FC0D-44F1-94D5-936458ED92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043213"/>
              </p:ext>
            </p:extLst>
          </p:nvPr>
        </p:nvGraphicFramePr>
        <p:xfrm>
          <a:off x="2136000" y="1602187"/>
          <a:ext cx="7919999" cy="4851255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416867">
                  <a:extLst>
                    <a:ext uri="{9D8B030D-6E8A-4147-A177-3AD203B41FA5}">
                      <a16:colId xmlns:a16="http://schemas.microsoft.com/office/drawing/2014/main" val="1855739597"/>
                    </a:ext>
                  </a:extLst>
                </a:gridCol>
                <a:gridCol w="1385882">
                  <a:extLst>
                    <a:ext uri="{9D8B030D-6E8A-4147-A177-3AD203B41FA5}">
                      <a16:colId xmlns:a16="http://schemas.microsoft.com/office/drawing/2014/main" val="3151671702"/>
                    </a:ext>
                  </a:extLst>
                </a:gridCol>
                <a:gridCol w="1023450">
                  <a:extLst>
                    <a:ext uri="{9D8B030D-6E8A-4147-A177-3AD203B41FA5}">
                      <a16:colId xmlns:a16="http://schemas.microsoft.com/office/drawing/2014/main" val="3031331641"/>
                    </a:ext>
                  </a:extLst>
                </a:gridCol>
                <a:gridCol w="1023450">
                  <a:extLst>
                    <a:ext uri="{9D8B030D-6E8A-4147-A177-3AD203B41FA5}">
                      <a16:colId xmlns:a16="http://schemas.microsoft.com/office/drawing/2014/main" val="714716224"/>
                    </a:ext>
                  </a:extLst>
                </a:gridCol>
                <a:gridCol w="1023450">
                  <a:extLst>
                    <a:ext uri="{9D8B030D-6E8A-4147-A177-3AD203B41FA5}">
                      <a16:colId xmlns:a16="http://schemas.microsoft.com/office/drawing/2014/main" val="2533404244"/>
                    </a:ext>
                  </a:extLst>
                </a:gridCol>
                <a:gridCol w="1023450">
                  <a:extLst>
                    <a:ext uri="{9D8B030D-6E8A-4147-A177-3AD203B41FA5}">
                      <a16:colId xmlns:a16="http://schemas.microsoft.com/office/drawing/2014/main" val="2362019535"/>
                    </a:ext>
                  </a:extLst>
                </a:gridCol>
                <a:gridCol w="1023450">
                  <a:extLst>
                    <a:ext uri="{9D8B030D-6E8A-4147-A177-3AD203B41FA5}">
                      <a16:colId xmlns:a16="http://schemas.microsoft.com/office/drawing/2014/main" val="1833731819"/>
                    </a:ext>
                  </a:extLst>
                </a:gridCol>
              </a:tblGrid>
              <a:tr h="10232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FENOMENO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LAG PERIOD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0H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LAG PERIOD 24H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LAG PERIOD 48H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LAG PERIOD 72H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LAG PERIOD 96H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LAG PERIOD 120H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extLst>
                  <a:ext uri="{0D108BD9-81ED-4DB2-BD59-A6C34878D82A}">
                    <a16:rowId xmlns:a16="http://schemas.microsoft.com/office/drawing/2014/main" val="4122995250"/>
                  </a:ext>
                </a:extLst>
              </a:tr>
              <a:tr h="3132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Temperatura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-0.075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-0.091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-0.100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-0.106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-0.101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-0.104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extLst>
                  <a:ext uri="{0D108BD9-81ED-4DB2-BD59-A6C34878D82A}">
                    <a16:rowId xmlns:a16="http://schemas.microsoft.com/office/drawing/2014/main" val="3018947413"/>
                  </a:ext>
                </a:extLst>
              </a:tr>
              <a:tr h="6400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Umidità relativa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0.028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0.058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0.066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0.067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0.036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0.054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extLst>
                  <a:ext uri="{0D108BD9-81ED-4DB2-BD59-A6C34878D82A}">
                    <a16:rowId xmlns:a16="http://schemas.microsoft.com/office/drawing/2014/main" val="3890977573"/>
                  </a:ext>
                </a:extLst>
              </a:tr>
              <a:tr h="3132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Ozono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-0.071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-0.091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-0.073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-0.065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-0.061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-0.067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extLst>
                  <a:ext uri="{0D108BD9-81ED-4DB2-BD59-A6C34878D82A}">
                    <a16:rowId xmlns:a16="http://schemas.microsoft.com/office/drawing/2014/main" val="2396905174"/>
                  </a:ext>
                </a:extLst>
              </a:tr>
              <a:tr h="6400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Biossido di azoto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0.122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0.093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0.059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0.080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0.068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0.068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extLst>
                  <a:ext uri="{0D108BD9-81ED-4DB2-BD59-A6C34878D82A}">
                    <a16:rowId xmlns:a16="http://schemas.microsoft.com/office/drawing/2014/main" val="2890763078"/>
                  </a:ext>
                </a:extLst>
              </a:tr>
              <a:tr h="3132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Ossidi di azoto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0.141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0.110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0.103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0.098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0.106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0.093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extLst>
                  <a:ext uri="{0D108BD9-81ED-4DB2-BD59-A6C34878D82A}">
                    <a16:rowId xmlns:a16="http://schemas.microsoft.com/office/drawing/2014/main" val="3575534979"/>
                  </a:ext>
                </a:extLst>
              </a:tr>
              <a:tr h="6682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Monossido di carbonio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0.103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0.101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0.076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0.058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0.053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0.060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extLst>
                  <a:ext uri="{0D108BD9-81ED-4DB2-BD59-A6C34878D82A}">
                    <a16:rowId xmlns:a16="http://schemas.microsoft.com/office/drawing/2014/main" val="180860126"/>
                  </a:ext>
                </a:extLst>
              </a:tr>
              <a:tr h="3132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Benzene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0.106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0.143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0.125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0.099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0.094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0.094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extLst>
                  <a:ext uri="{0D108BD9-81ED-4DB2-BD59-A6C34878D82A}">
                    <a16:rowId xmlns:a16="http://schemas.microsoft.com/office/drawing/2014/main" val="2687308664"/>
                  </a:ext>
                </a:extLst>
              </a:tr>
              <a:tr h="3132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PM</a:t>
                      </a:r>
                      <a:r>
                        <a:rPr lang="it-IT" sz="1500" b="0" i="1" baseline="-25000" dirty="0">
                          <a:effectLst/>
                          <a:latin typeface="Gill Sans MT" panose="020B0502020104020203" pitchFamily="34" charset="0"/>
                        </a:rPr>
                        <a:t>10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0.069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0.077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0.065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0.037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0.042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0.020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extLst>
                  <a:ext uri="{0D108BD9-81ED-4DB2-BD59-A6C34878D82A}">
                    <a16:rowId xmlns:a16="http://schemas.microsoft.com/office/drawing/2014/main" val="911601666"/>
                  </a:ext>
                </a:extLst>
              </a:tr>
              <a:tr h="3132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PM</a:t>
                      </a:r>
                      <a:r>
                        <a:rPr lang="it-IT" sz="1500" b="0" i="1" baseline="-25000" dirty="0">
                          <a:effectLst/>
                          <a:latin typeface="Gill Sans MT" panose="020B0502020104020203" pitchFamily="34" charset="0"/>
                        </a:rPr>
                        <a:t>2.5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0.073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0.084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0.072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0.041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0.047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0.027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0" marB="0" anchor="ctr"/>
                </a:tc>
                <a:extLst>
                  <a:ext uri="{0D108BD9-81ED-4DB2-BD59-A6C34878D82A}">
                    <a16:rowId xmlns:a16="http://schemas.microsoft.com/office/drawing/2014/main" val="2986976623"/>
                  </a:ext>
                </a:extLst>
              </a:tr>
            </a:tbl>
          </a:graphicData>
        </a:graphic>
      </p:graphicFrame>
      <p:sp>
        <p:nvSpPr>
          <p:cNvPr id="3" name="Ovale 2">
            <a:extLst>
              <a:ext uri="{FF2B5EF4-FFF2-40B4-BE49-F238E27FC236}">
                <a16:creationId xmlns:a16="http://schemas.microsoft.com/office/drawing/2014/main" id="{4D21AAEA-E4CF-44D5-ACF2-3F385992AD9C}"/>
              </a:ext>
            </a:extLst>
          </p:cNvPr>
          <p:cNvSpPr/>
          <p:nvPr/>
        </p:nvSpPr>
        <p:spPr>
          <a:xfrm>
            <a:off x="5160396" y="5514229"/>
            <a:ext cx="588397" cy="381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A4B7232E-5EC0-4B94-AD64-E8116AC7B18A}"/>
              </a:ext>
            </a:extLst>
          </p:cNvPr>
          <p:cNvSpPr/>
          <p:nvPr/>
        </p:nvSpPr>
        <p:spPr>
          <a:xfrm>
            <a:off x="3963723" y="4521642"/>
            <a:ext cx="588397" cy="381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0913092-6774-4DEA-B77E-0621DED16CF0}"/>
              </a:ext>
            </a:extLst>
          </p:cNvPr>
          <p:cNvSpPr/>
          <p:nvPr/>
        </p:nvSpPr>
        <p:spPr>
          <a:xfrm>
            <a:off x="3963723" y="4068417"/>
            <a:ext cx="588397" cy="381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645C8742-1650-472D-A094-100E84EE6B5D}"/>
              </a:ext>
            </a:extLst>
          </p:cNvPr>
          <p:cNvSpPr/>
          <p:nvPr/>
        </p:nvSpPr>
        <p:spPr>
          <a:xfrm>
            <a:off x="6183462" y="5514229"/>
            <a:ext cx="588397" cy="381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995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di correlazione – valori giornalieri di R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125BE675-E458-48D0-951E-451150B261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595897"/>
              </p:ext>
            </p:extLst>
          </p:nvPr>
        </p:nvGraphicFramePr>
        <p:xfrm>
          <a:off x="2132024" y="1600318"/>
          <a:ext cx="7919999" cy="4852797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1478413">
                  <a:extLst>
                    <a:ext uri="{9D8B030D-6E8A-4147-A177-3AD203B41FA5}">
                      <a16:colId xmlns:a16="http://schemas.microsoft.com/office/drawing/2014/main" val="4129445227"/>
                    </a:ext>
                  </a:extLst>
                </a:gridCol>
                <a:gridCol w="1347811">
                  <a:extLst>
                    <a:ext uri="{9D8B030D-6E8A-4147-A177-3AD203B41FA5}">
                      <a16:colId xmlns:a16="http://schemas.microsoft.com/office/drawing/2014/main" val="2507622259"/>
                    </a:ext>
                  </a:extLst>
                </a:gridCol>
                <a:gridCol w="1018755">
                  <a:extLst>
                    <a:ext uri="{9D8B030D-6E8A-4147-A177-3AD203B41FA5}">
                      <a16:colId xmlns:a16="http://schemas.microsoft.com/office/drawing/2014/main" val="3533537470"/>
                    </a:ext>
                  </a:extLst>
                </a:gridCol>
                <a:gridCol w="1018755">
                  <a:extLst>
                    <a:ext uri="{9D8B030D-6E8A-4147-A177-3AD203B41FA5}">
                      <a16:colId xmlns:a16="http://schemas.microsoft.com/office/drawing/2014/main" val="119962750"/>
                    </a:ext>
                  </a:extLst>
                </a:gridCol>
                <a:gridCol w="1018755">
                  <a:extLst>
                    <a:ext uri="{9D8B030D-6E8A-4147-A177-3AD203B41FA5}">
                      <a16:colId xmlns:a16="http://schemas.microsoft.com/office/drawing/2014/main" val="3822701720"/>
                    </a:ext>
                  </a:extLst>
                </a:gridCol>
                <a:gridCol w="1018755">
                  <a:extLst>
                    <a:ext uri="{9D8B030D-6E8A-4147-A177-3AD203B41FA5}">
                      <a16:colId xmlns:a16="http://schemas.microsoft.com/office/drawing/2014/main" val="2805282033"/>
                    </a:ext>
                  </a:extLst>
                </a:gridCol>
                <a:gridCol w="1018755">
                  <a:extLst>
                    <a:ext uri="{9D8B030D-6E8A-4147-A177-3AD203B41FA5}">
                      <a16:colId xmlns:a16="http://schemas.microsoft.com/office/drawing/2014/main" val="2472710968"/>
                    </a:ext>
                  </a:extLst>
                </a:gridCol>
              </a:tblGrid>
              <a:tr h="10316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FENOMENO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LAG PERIOD 0H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LAG PERIOD 24H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LAG PERIOD 48H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LAG PERIOD 72H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LAG PERIOD 96H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LAG PERIOD 120H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extLst>
                  <a:ext uri="{0D108BD9-81ED-4DB2-BD59-A6C34878D82A}">
                    <a16:rowId xmlns:a16="http://schemas.microsoft.com/office/drawing/2014/main" val="3089723626"/>
                  </a:ext>
                </a:extLst>
              </a:tr>
              <a:tr h="315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Temperatura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-0.163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-0.172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-0.175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-0.172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-0.171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-0.176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extLst>
                  <a:ext uri="{0D108BD9-81ED-4DB2-BD59-A6C34878D82A}">
                    <a16:rowId xmlns:a16="http://schemas.microsoft.com/office/drawing/2014/main" val="2328709721"/>
                  </a:ext>
                </a:extLst>
              </a:tr>
              <a:tr h="6260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Umidità relativa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0.092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0.138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0.168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0.145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0.109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0.121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extLst>
                  <a:ext uri="{0D108BD9-81ED-4DB2-BD59-A6C34878D82A}">
                    <a16:rowId xmlns:a16="http://schemas.microsoft.com/office/drawing/2014/main" val="4189365572"/>
                  </a:ext>
                </a:extLst>
              </a:tr>
              <a:tr h="315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Ozono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-0.201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-0.188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-0.196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-0.193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-0.181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-0.176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extLst>
                  <a:ext uri="{0D108BD9-81ED-4DB2-BD59-A6C34878D82A}">
                    <a16:rowId xmlns:a16="http://schemas.microsoft.com/office/drawing/2014/main" val="3521177618"/>
                  </a:ext>
                </a:extLst>
              </a:tr>
              <a:tr h="6260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Biossido di azoto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0.182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0.137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0.111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0.108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0.090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0.098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extLst>
                  <a:ext uri="{0D108BD9-81ED-4DB2-BD59-A6C34878D82A}">
                    <a16:rowId xmlns:a16="http://schemas.microsoft.com/office/drawing/2014/main" val="2208154431"/>
                  </a:ext>
                </a:extLst>
              </a:tr>
              <a:tr h="315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Ossidi di azoto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0.204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0.163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0.146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0.153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0.135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0.150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extLst>
                  <a:ext uri="{0D108BD9-81ED-4DB2-BD59-A6C34878D82A}">
                    <a16:rowId xmlns:a16="http://schemas.microsoft.com/office/drawing/2014/main" val="2670082907"/>
                  </a:ext>
                </a:extLst>
              </a:tr>
              <a:tr h="6737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Monossido di carbonio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0.137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0.104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0.104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0.093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0.068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0.079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extLst>
                  <a:ext uri="{0D108BD9-81ED-4DB2-BD59-A6C34878D82A}">
                    <a16:rowId xmlns:a16="http://schemas.microsoft.com/office/drawing/2014/main" val="766841278"/>
                  </a:ext>
                </a:extLst>
              </a:tr>
              <a:tr h="315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Benzene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0.158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0.156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0.150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0.134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0.137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0.148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extLst>
                  <a:ext uri="{0D108BD9-81ED-4DB2-BD59-A6C34878D82A}">
                    <a16:rowId xmlns:a16="http://schemas.microsoft.com/office/drawing/2014/main" val="1161879833"/>
                  </a:ext>
                </a:extLst>
              </a:tr>
              <a:tr h="315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PM</a:t>
                      </a:r>
                      <a:r>
                        <a:rPr lang="it-IT" sz="1500" b="0" i="1" baseline="-25000" dirty="0">
                          <a:effectLst/>
                          <a:latin typeface="Gill Sans MT" panose="020B0502020104020203" pitchFamily="34" charset="0"/>
                        </a:rPr>
                        <a:t>10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0.127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0.133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0.104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0.086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0.077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0.082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extLst>
                  <a:ext uri="{0D108BD9-81ED-4DB2-BD59-A6C34878D82A}">
                    <a16:rowId xmlns:a16="http://schemas.microsoft.com/office/drawing/2014/main" val="790384192"/>
                  </a:ext>
                </a:extLst>
              </a:tr>
              <a:tr h="315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PM</a:t>
                      </a:r>
                      <a:r>
                        <a:rPr lang="it-IT" sz="1500" b="0" i="1" baseline="-25000" dirty="0">
                          <a:effectLst/>
                          <a:latin typeface="Gill Sans MT" panose="020B0502020104020203" pitchFamily="34" charset="0"/>
                        </a:rPr>
                        <a:t>2.5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0.123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0.137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0.115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>
                          <a:effectLst/>
                          <a:latin typeface="Gill Sans MT" panose="020B0502020104020203" pitchFamily="34" charset="0"/>
                        </a:rPr>
                        <a:t>0.098</a:t>
                      </a:r>
                      <a:endParaRPr lang="it-IT" sz="1500" b="1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0.093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1" u="sng" dirty="0">
                          <a:effectLst/>
                          <a:latin typeface="Gill Sans MT" panose="020B0502020104020203" pitchFamily="34" charset="0"/>
                        </a:rPr>
                        <a:t>0.100</a:t>
                      </a:r>
                      <a:endParaRPr lang="it-IT" sz="1500" b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406" marR="101406" marT="0" marB="0" anchor="ctr"/>
                </a:tc>
                <a:extLst>
                  <a:ext uri="{0D108BD9-81ED-4DB2-BD59-A6C34878D82A}">
                    <a16:rowId xmlns:a16="http://schemas.microsoft.com/office/drawing/2014/main" val="3073286351"/>
                  </a:ext>
                </a:extLst>
              </a:tr>
            </a:tbl>
          </a:graphicData>
        </a:graphic>
      </p:graphicFrame>
      <p:sp>
        <p:nvSpPr>
          <p:cNvPr id="3" name="Ovale 2">
            <a:extLst>
              <a:ext uri="{FF2B5EF4-FFF2-40B4-BE49-F238E27FC236}">
                <a16:creationId xmlns:a16="http://schemas.microsoft.com/office/drawing/2014/main" id="{CFA282C4-CDF2-45F8-A52D-EBC7AAE0FD22}"/>
              </a:ext>
            </a:extLst>
          </p:cNvPr>
          <p:cNvSpPr/>
          <p:nvPr/>
        </p:nvSpPr>
        <p:spPr>
          <a:xfrm>
            <a:off x="3995531" y="4063117"/>
            <a:ext cx="592372" cy="397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E1A6BB7-1EFE-449C-ABF1-D502DBC1F23F}"/>
              </a:ext>
            </a:extLst>
          </p:cNvPr>
          <p:cNvSpPr/>
          <p:nvPr/>
        </p:nvSpPr>
        <p:spPr>
          <a:xfrm>
            <a:off x="3995531" y="4513691"/>
            <a:ext cx="592372" cy="397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A32DC46-95F6-4E5E-A3E5-1C70350D664E}"/>
              </a:ext>
            </a:extLst>
          </p:cNvPr>
          <p:cNvSpPr/>
          <p:nvPr/>
        </p:nvSpPr>
        <p:spPr>
          <a:xfrm>
            <a:off x="3995531" y="5497092"/>
            <a:ext cx="592372" cy="397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1332D67E-0360-407E-89A1-F6C5666010EA}"/>
              </a:ext>
            </a:extLst>
          </p:cNvPr>
          <p:cNvSpPr/>
          <p:nvPr/>
        </p:nvSpPr>
        <p:spPr>
          <a:xfrm>
            <a:off x="5165698" y="5497092"/>
            <a:ext cx="592372" cy="397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C3EAFC7-90B8-4AF3-B3FD-F0545CE91647}"/>
              </a:ext>
            </a:extLst>
          </p:cNvPr>
          <p:cNvSpPr/>
          <p:nvPr/>
        </p:nvSpPr>
        <p:spPr>
          <a:xfrm>
            <a:off x="5165698" y="5776320"/>
            <a:ext cx="592372" cy="397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444C76F-B422-4888-9A52-D107B52ACB97}"/>
              </a:ext>
            </a:extLst>
          </p:cNvPr>
          <p:cNvSpPr/>
          <p:nvPr/>
        </p:nvSpPr>
        <p:spPr>
          <a:xfrm>
            <a:off x="5165698" y="6095310"/>
            <a:ext cx="592372" cy="397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F90AC78-39BB-4DCB-A069-62C3030A35A3}"/>
              </a:ext>
            </a:extLst>
          </p:cNvPr>
          <p:cNvSpPr/>
          <p:nvPr/>
        </p:nvSpPr>
        <p:spPr>
          <a:xfrm>
            <a:off x="6199367" y="5497092"/>
            <a:ext cx="592372" cy="397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E837D19-1ACB-4126-8348-E6E8D660D519}"/>
              </a:ext>
            </a:extLst>
          </p:cNvPr>
          <p:cNvSpPr/>
          <p:nvPr/>
        </p:nvSpPr>
        <p:spPr>
          <a:xfrm>
            <a:off x="3987580" y="3557668"/>
            <a:ext cx="592372" cy="397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EEDAAE5-2A8E-43E5-8C4C-94BD7E425696}"/>
              </a:ext>
            </a:extLst>
          </p:cNvPr>
          <p:cNvSpPr/>
          <p:nvPr/>
        </p:nvSpPr>
        <p:spPr>
          <a:xfrm>
            <a:off x="3987580" y="2637183"/>
            <a:ext cx="592372" cy="397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8F1C512A-045E-4171-BF2B-47D558B92B17}"/>
              </a:ext>
            </a:extLst>
          </p:cNvPr>
          <p:cNvSpPr/>
          <p:nvPr/>
        </p:nvSpPr>
        <p:spPr>
          <a:xfrm>
            <a:off x="3995531" y="5009612"/>
            <a:ext cx="592372" cy="397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14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Analisi di correlazione – valori mensili di R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46759FCB-1599-4E83-814E-71C7BA8ACD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122526"/>
              </p:ext>
            </p:extLst>
          </p:nvPr>
        </p:nvGraphicFramePr>
        <p:xfrm>
          <a:off x="2136000" y="2190583"/>
          <a:ext cx="7920000" cy="3025780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2640000">
                  <a:extLst>
                    <a:ext uri="{9D8B030D-6E8A-4147-A177-3AD203B41FA5}">
                      <a16:colId xmlns:a16="http://schemas.microsoft.com/office/drawing/2014/main" val="4209564852"/>
                    </a:ext>
                  </a:extLst>
                </a:gridCol>
                <a:gridCol w="2640000">
                  <a:extLst>
                    <a:ext uri="{9D8B030D-6E8A-4147-A177-3AD203B41FA5}">
                      <a16:colId xmlns:a16="http://schemas.microsoft.com/office/drawing/2014/main" val="364265394"/>
                    </a:ext>
                  </a:extLst>
                </a:gridCol>
                <a:gridCol w="2640000">
                  <a:extLst>
                    <a:ext uri="{9D8B030D-6E8A-4147-A177-3AD203B41FA5}">
                      <a16:colId xmlns:a16="http://schemas.microsoft.com/office/drawing/2014/main" val="3626571872"/>
                    </a:ext>
                  </a:extLst>
                </a:gridCol>
              </a:tblGrid>
              <a:tr h="295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FENOMENO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CORRELAZIONE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SIGNIFICATIVITA’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606661"/>
                  </a:ext>
                </a:extLst>
              </a:tr>
              <a:tr h="295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Temperatura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-0.49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0.0025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6689768"/>
                  </a:ext>
                </a:extLst>
              </a:tr>
              <a:tr h="295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Umidità relativa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0.41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0.0139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1400989"/>
                  </a:ext>
                </a:extLst>
              </a:tr>
              <a:tr h="295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Ozono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-0.504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>
                          <a:effectLst/>
                          <a:latin typeface="Gill Sans MT" panose="020B0502020104020203" pitchFamily="34" charset="0"/>
                        </a:rPr>
                        <a:t>0.0017</a:t>
                      </a:r>
                      <a:endParaRPr lang="it-IT" sz="150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8846430"/>
                  </a:ext>
                </a:extLst>
              </a:tr>
              <a:tr h="295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Biossido di azoto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0.40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0.0145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263034"/>
                  </a:ext>
                </a:extLst>
              </a:tr>
              <a:tr h="295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Ossidi di azoto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0.48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0.0033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3613928"/>
                  </a:ext>
                </a:extLst>
              </a:tr>
              <a:tr h="295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Monossido di carbonio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0.22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0.1981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4526225"/>
                  </a:ext>
                </a:extLst>
              </a:tr>
              <a:tr h="295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Benzene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0.48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0.0034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7068975"/>
                  </a:ext>
                </a:extLst>
              </a:tr>
              <a:tr h="295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PM10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0.43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0.0092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1239138"/>
                  </a:ext>
                </a:extLst>
              </a:tr>
              <a:tr h="295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b="0" i="1" dirty="0">
                          <a:effectLst/>
                          <a:latin typeface="Gill Sans MT" panose="020B0502020104020203" pitchFamily="34" charset="0"/>
                        </a:rPr>
                        <a:t>PM2.5</a:t>
                      </a:r>
                      <a:endParaRPr lang="it-IT" sz="1500" b="0" i="1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0.41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it-IT" sz="1500" dirty="0">
                          <a:effectLst/>
                          <a:latin typeface="Gill Sans MT" panose="020B0502020104020203" pitchFamily="34" charset="0"/>
                        </a:rPr>
                        <a:t>0.0133</a:t>
                      </a:r>
                      <a:endParaRPr lang="it-IT" sz="1500" dirty="0">
                        <a:effectLst/>
                        <a:latin typeface="Gill Sans MT" panose="020B05020201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255823"/>
                  </a:ext>
                </a:extLst>
              </a:tr>
            </a:tbl>
          </a:graphicData>
        </a:graphic>
      </p:graphicFrame>
      <p:sp>
        <p:nvSpPr>
          <p:cNvPr id="3" name="Ovale 2">
            <a:extLst>
              <a:ext uri="{FF2B5EF4-FFF2-40B4-BE49-F238E27FC236}">
                <a16:creationId xmlns:a16="http://schemas.microsoft.com/office/drawing/2014/main" id="{FA9B517E-72BE-4EA7-835E-B572C67972A2}"/>
              </a:ext>
            </a:extLst>
          </p:cNvPr>
          <p:cNvSpPr/>
          <p:nvPr/>
        </p:nvSpPr>
        <p:spPr>
          <a:xfrm>
            <a:off x="5861436" y="3703473"/>
            <a:ext cx="469127" cy="322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F7618BF8-78E3-4357-8244-7B9C6821615A}"/>
              </a:ext>
            </a:extLst>
          </p:cNvPr>
          <p:cNvSpPr/>
          <p:nvPr/>
        </p:nvSpPr>
        <p:spPr>
          <a:xfrm>
            <a:off x="5861435" y="4326834"/>
            <a:ext cx="469127" cy="322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11625D91-D3CB-4AB7-836E-416B7557D248}"/>
              </a:ext>
            </a:extLst>
          </p:cNvPr>
          <p:cNvSpPr/>
          <p:nvPr/>
        </p:nvSpPr>
        <p:spPr>
          <a:xfrm>
            <a:off x="5861434" y="3106971"/>
            <a:ext cx="469127" cy="322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FBA2341-D137-40FD-93CC-96D908DC3F20}"/>
              </a:ext>
            </a:extLst>
          </p:cNvPr>
          <p:cNvSpPr/>
          <p:nvPr/>
        </p:nvSpPr>
        <p:spPr>
          <a:xfrm>
            <a:off x="5861433" y="2510469"/>
            <a:ext cx="469127" cy="322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6531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Conclusioni - riassunto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it-IT" dirty="0">
                <a:latin typeface="Gill Sans Nova Light" panose="020B0302020104020203" pitchFamily="34" charset="0"/>
              </a:rPr>
              <a:t>Il framework creato si dimostra innovativo per le tecnologie impiegate nell’individuare i legami tra </a:t>
            </a:r>
            <a:r>
              <a:rPr lang="it-IT" b="1" dirty="0">
                <a:latin typeface="Gill Sans Nova Light" panose="020B0302020104020203" pitchFamily="34" charset="0"/>
              </a:rPr>
              <a:t>ictus</a:t>
            </a:r>
            <a:r>
              <a:rPr lang="it-IT" dirty="0">
                <a:latin typeface="Gill Sans Nova Light" panose="020B0302020104020203" pitchFamily="34" charset="0"/>
              </a:rPr>
              <a:t> e </a:t>
            </a:r>
            <a:r>
              <a:rPr lang="it-IT" b="1" dirty="0">
                <a:latin typeface="Gill Sans Nova Light" panose="020B0302020104020203" pitchFamily="34" charset="0"/>
              </a:rPr>
              <a:t>territorio</a:t>
            </a:r>
            <a:r>
              <a:rPr lang="it-IT" dirty="0">
                <a:latin typeface="Gill Sans Nova Light" panose="020B0302020104020203" pitchFamily="34" charset="0"/>
              </a:rPr>
              <a:t>, soprattutto per quanto riguarda l’impiego dei </a:t>
            </a:r>
            <a:r>
              <a:rPr lang="it-IT" b="1" dirty="0">
                <a:latin typeface="Gill Sans Nova Light" panose="020B0302020104020203" pitchFamily="34" charset="0"/>
              </a:rPr>
              <a:t>dati</a:t>
            </a:r>
            <a:r>
              <a:rPr lang="it-IT" dirty="0">
                <a:latin typeface="Gill Sans Nova Light" panose="020B0302020104020203" pitchFamily="34" charset="0"/>
              </a:rPr>
              <a:t> </a:t>
            </a:r>
            <a:r>
              <a:rPr lang="it-IT" b="1" dirty="0">
                <a:latin typeface="Gill Sans Nova Light" panose="020B0302020104020203" pitchFamily="34" charset="0"/>
              </a:rPr>
              <a:t>geografici</a:t>
            </a:r>
            <a:r>
              <a:rPr lang="it-IT" dirty="0">
                <a:latin typeface="Gill Sans Nova Light" panose="020B0302020104020203" pitchFamily="34" charset="0"/>
              </a:rPr>
              <a:t>.</a:t>
            </a:r>
          </a:p>
          <a:p>
            <a:pPr algn="just"/>
            <a:endParaRPr lang="it-IT" dirty="0">
              <a:latin typeface="Gill Sans Nova Light" panose="020B0302020104020203" pitchFamily="34" charset="0"/>
            </a:endParaRPr>
          </a:p>
          <a:p>
            <a:pPr algn="just"/>
            <a:r>
              <a:rPr lang="it-IT" dirty="0">
                <a:latin typeface="Gill Sans Nova Light" panose="020B0302020104020203" pitchFamily="34" charset="0"/>
              </a:rPr>
              <a:t>I dati ottenuti si mostrano in </a:t>
            </a:r>
            <a:r>
              <a:rPr lang="it-IT" b="1" dirty="0">
                <a:latin typeface="Gill Sans Nova Light" panose="020B0302020104020203" pitchFamily="34" charset="0"/>
              </a:rPr>
              <a:t>generale accordo </a:t>
            </a:r>
            <a:r>
              <a:rPr lang="it-IT" dirty="0">
                <a:latin typeface="Gill Sans Nova Light" panose="020B0302020104020203" pitchFamily="34" charset="0"/>
              </a:rPr>
              <a:t>con quanto noto in letteratura.</a:t>
            </a:r>
            <a:br>
              <a:rPr lang="it-IT" dirty="0">
                <a:latin typeface="Gill Sans Nova Light" panose="020B0302020104020203" pitchFamily="34" charset="0"/>
              </a:rPr>
            </a:br>
            <a:r>
              <a:rPr lang="it-IT" dirty="0">
                <a:latin typeface="Gill Sans Nova Light" panose="020B0302020104020203" pitchFamily="34" charset="0"/>
              </a:rPr>
              <a:t>E’ lecito supporre, data l’eterogeneità delle variabili studiate, dei territori in cui gli studi sono stati condotti e dei risultati ottenuti, che </a:t>
            </a:r>
            <a:r>
              <a:rPr lang="it-IT" b="1" dirty="0">
                <a:latin typeface="Gill Sans Nova Light" panose="020B0302020104020203" pitchFamily="34" charset="0"/>
              </a:rPr>
              <a:t>ogni località geografica goda di condizioni ambientali uniche</a:t>
            </a:r>
            <a:r>
              <a:rPr lang="it-IT" dirty="0">
                <a:latin typeface="Gill Sans Nova Light" panose="020B0302020104020203" pitchFamily="34" charset="0"/>
              </a:rPr>
              <a:t>.</a:t>
            </a:r>
          </a:p>
          <a:p>
            <a:pPr algn="just"/>
            <a:endParaRPr lang="it-IT" dirty="0">
              <a:latin typeface="Gill Sans Nova Light" panose="020B0302020104020203" pitchFamily="34" charset="0"/>
            </a:endParaRPr>
          </a:p>
          <a:p>
            <a:pPr algn="just"/>
            <a:r>
              <a:rPr lang="it-IT" dirty="0">
                <a:latin typeface="Gill Sans Nova Light" panose="020B0302020104020203" pitchFamily="34" charset="0"/>
              </a:rPr>
              <a:t>Il processo mostrato si rivela adattabile ed estendibile a </a:t>
            </a:r>
            <a:r>
              <a:rPr lang="it-IT" b="1" dirty="0">
                <a:latin typeface="Gill Sans Nova Light" panose="020B0302020104020203" pitchFamily="34" charset="0"/>
              </a:rPr>
              <a:t>differenti fenomeni clinici</a:t>
            </a:r>
            <a:r>
              <a:rPr lang="it-IT" dirty="0">
                <a:latin typeface="Gill Sans Nova Light" panose="020B0302020104020203" pitchFamily="34" charset="0"/>
              </a:rPr>
              <a:t>, aprendo le porte all’approfondimento di qualsiasi condizione patologica diversa da quella qui trattata.</a:t>
            </a:r>
          </a:p>
        </p:txBody>
      </p:sp>
    </p:spTree>
    <p:extLst>
      <p:ext uri="{BB962C8B-B14F-4D97-AF65-F5344CB8AC3E}">
        <p14:creationId xmlns:p14="http://schemas.microsoft.com/office/powerpoint/2010/main" val="2659001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Conclusioni – sviluppi futuri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it-IT" sz="2000" dirty="0">
                <a:latin typeface="Gill Sans Nova Light" panose="020B0302020104020203" pitchFamily="34" charset="0"/>
              </a:rPr>
              <a:t>Valutata la natura del problema, si sottolineano:</a:t>
            </a:r>
          </a:p>
          <a:p>
            <a:pPr marL="0" indent="0" algn="just">
              <a:buNone/>
            </a:pPr>
            <a:endParaRPr lang="it-IT" sz="2000" dirty="0">
              <a:latin typeface="Gill Sans Nova Light" panose="020B0302020104020203" pitchFamily="34" charset="0"/>
            </a:endParaRPr>
          </a:p>
          <a:p>
            <a:pPr algn="just"/>
            <a:r>
              <a:rPr lang="it-IT" sz="2000" dirty="0">
                <a:latin typeface="Gill Sans Nova Light" panose="020B0302020104020203" pitchFamily="34" charset="0"/>
              </a:rPr>
              <a:t>Difficoltà nel poter indicare con certezza l’esposizione del paziente alle variabili ambientali</a:t>
            </a:r>
          </a:p>
          <a:p>
            <a:pPr algn="just"/>
            <a:r>
              <a:rPr lang="it-IT" sz="2000" dirty="0">
                <a:latin typeface="Gill Sans Nova Light" panose="020B0302020104020203" pitchFamily="34" charset="0"/>
              </a:rPr>
              <a:t>Lacune nel posizionamento delle centraline, che obbligano ad analisi limitate</a:t>
            </a:r>
          </a:p>
          <a:p>
            <a:pPr algn="just"/>
            <a:endParaRPr lang="it-IT" sz="20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r>
              <a:rPr lang="it-IT" sz="2000" dirty="0">
                <a:latin typeface="Gill Sans Nova Light" panose="020B0302020104020203" pitchFamily="34" charset="0"/>
              </a:rPr>
              <a:t>Si propongono sviluppi futuri in merito a:</a:t>
            </a:r>
          </a:p>
          <a:p>
            <a:pPr marL="0" indent="0" algn="just">
              <a:buNone/>
            </a:pPr>
            <a:endParaRPr lang="it-IT" sz="2000" dirty="0">
              <a:latin typeface="Gill Sans Nova Light" panose="020B0302020104020203" pitchFamily="34" charset="0"/>
            </a:endParaRPr>
          </a:p>
          <a:p>
            <a:pPr algn="just"/>
            <a:r>
              <a:rPr lang="it-IT" sz="2000" dirty="0">
                <a:latin typeface="Gill Sans Nova Light" panose="020B0302020104020203" pitchFamily="34" charset="0"/>
              </a:rPr>
              <a:t>Disposizione di sensori IoT per la raccolta di dati aggiuntivi</a:t>
            </a:r>
          </a:p>
          <a:p>
            <a:pPr algn="just"/>
            <a:r>
              <a:rPr lang="it-IT" sz="2000" dirty="0">
                <a:latin typeface="Gill Sans Nova Light" panose="020B0302020104020203" pitchFamily="34" charset="0"/>
              </a:rPr>
              <a:t>Valutazione dell’</a:t>
            </a:r>
            <a:r>
              <a:rPr lang="it-IT" sz="2000" dirty="0" err="1">
                <a:latin typeface="Gill Sans Nova Light" panose="020B0302020104020203" pitchFamily="34" charset="0"/>
              </a:rPr>
              <a:t>outcome</a:t>
            </a:r>
            <a:r>
              <a:rPr lang="it-IT" sz="2000" dirty="0">
                <a:latin typeface="Gill Sans Nova Light" panose="020B0302020104020203" pitchFamily="34" charset="0"/>
              </a:rPr>
              <a:t> del paziente per avviare un’analisi predittiva</a:t>
            </a:r>
          </a:p>
          <a:p>
            <a:pPr algn="just"/>
            <a:r>
              <a:rPr lang="it-IT" sz="2000" dirty="0">
                <a:latin typeface="Gill Sans Nova Light" panose="020B0302020104020203" pitchFamily="34" charset="0"/>
              </a:rPr>
              <a:t>Monitoraggio di un gruppo campione per valutazione dei parametri fisiologici</a:t>
            </a:r>
          </a:p>
          <a:p>
            <a:pPr marL="0" indent="0" algn="just">
              <a:buNone/>
            </a:pPr>
            <a:endParaRPr lang="it-IT" sz="20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r>
              <a:rPr lang="it-IT" sz="2000" dirty="0">
                <a:latin typeface="Gill Sans Nova Light" panose="020B0302020104020203" pitchFamily="34" charset="0"/>
              </a:rPr>
              <a:t>Al momento mancano informazioni a corredo dei dati nudi e crudi, senza le quali è difficile poter trarre delle conclusioni che siano esaustive e replicabili in altre parti del globo. </a:t>
            </a:r>
          </a:p>
        </p:txBody>
      </p:sp>
    </p:spTree>
    <p:extLst>
      <p:ext uri="{BB962C8B-B14F-4D97-AF65-F5344CB8AC3E}">
        <p14:creationId xmlns:p14="http://schemas.microsoft.com/office/powerpoint/2010/main" val="982233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dificio, esterni&#10;&#10;Descrizione generata automaticamente">
            <a:extLst>
              <a:ext uri="{FF2B5EF4-FFF2-40B4-BE49-F238E27FC236}">
                <a16:creationId xmlns:a16="http://schemas.microsoft.com/office/drawing/2014/main" id="{9A663134-F1F6-4F85-8BE2-806A70689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0" b="22234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608A24-2088-4172-86CD-FF1B46051566}"/>
              </a:ext>
            </a:extLst>
          </p:cNvPr>
          <p:cNvSpPr txBox="1"/>
          <p:nvPr/>
        </p:nvSpPr>
        <p:spPr>
          <a:xfrm>
            <a:off x="6470247" y="4551037"/>
            <a:ext cx="4926411" cy="150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Gill Sans Nova Light" panose="020B0302020104020203" pitchFamily="34" charset="0"/>
              </a:rPr>
              <a:t>La </a:t>
            </a:r>
            <a:r>
              <a:rPr lang="en-US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tesi</a:t>
            </a:r>
            <a:r>
              <a:rPr lang="en-US" dirty="0">
                <a:solidFill>
                  <a:srgbClr val="000000"/>
                </a:solidFill>
                <a:latin typeface="Gill Sans Nova Light" panose="020B030202010402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completa</a:t>
            </a:r>
            <a:r>
              <a:rPr lang="en-US" dirty="0">
                <a:solidFill>
                  <a:srgbClr val="000000"/>
                </a:solidFill>
                <a:latin typeface="Gill Sans Nova Light" panose="020B0302020104020203" pitchFamily="34" charset="0"/>
              </a:rPr>
              <a:t> è </a:t>
            </a:r>
            <a:r>
              <a:rPr lang="en-US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scaricabile</a:t>
            </a:r>
            <a:r>
              <a:rPr lang="en-US" dirty="0">
                <a:solidFill>
                  <a:srgbClr val="000000"/>
                </a:solidFill>
                <a:latin typeface="Gill Sans Nova Light" panose="020B030202010402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all’indirizzo</a:t>
            </a:r>
            <a:r>
              <a:rPr lang="en-US" dirty="0">
                <a:solidFill>
                  <a:srgbClr val="000000"/>
                </a:solidFill>
                <a:latin typeface="Gill Sans Nova Light" panose="020B0302020104020203" pitchFamily="34" charset="0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Gill Sans Nova Light" panose="020B0302020104020203" pitchFamily="34" charset="0"/>
                <a:hlinkClick r:id="rId4"/>
              </a:rPr>
              <a:t>https://bit.ly/2L9TYtS</a:t>
            </a:r>
            <a:endParaRPr lang="en-US" dirty="0">
              <a:solidFill>
                <a:srgbClr val="000000"/>
              </a:solidFill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14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Il campionamento delle variabili ambientali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>
                <a:latin typeface="Gill Sans Nova Light" panose="020B0302020104020203" pitchFamily="34" charset="0"/>
              </a:rPr>
              <a:t>I rilevamenti dei fenomeni ambientali in Lombardia sono svolti mediante i sensori installati presso le centraline ARPA (Agenzia Regionale per la Protezione Ambientale). 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1728CAE-78F7-4C06-A7DD-C1CE3C683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7" y="3272264"/>
            <a:ext cx="3380297" cy="25352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4BB1991-8399-4644-9E1F-C315ED70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21" y="3340184"/>
            <a:ext cx="2129586" cy="21295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2D3EAF-DD3B-48E7-BE26-8C8684A562C0}"/>
              </a:ext>
            </a:extLst>
          </p:cNvPr>
          <p:cNvSpPr txBox="1"/>
          <p:nvPr/>
        </p:nvSpPr>
        <p:spPr>
          <a:xfrm>
            <a:off x="1257461" y="5503350"/>
            <a:ext cx="4356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1600" dirty="0">
              <a:latin typeface="Gill Sans Nova Light" panose="020B0302020104020203" pitchFamily="34" charset="0"/>
            </a:endParaRPr>
          </a:p>
          <a:p>
            <a:r>
              <a:rPr lang="it-IT" sz="1600" dirty="0">
                <a:latin typeface="Gill Sans Nova Light" panose="020B0302020104020203" pitchFamily="34" charset="0"/>
              </a:rPr>
              <a:t>Esempi di distribuzione delle centraline in Lombardia</a:t>
            </a:r>
          </a:p>
        </p:txBody>
      </p:sp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1B453A31-1BE0-48E6-BEF3-9F3E272DE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0" y="3272187"/>
            <a:ext cx="3380400" cy="25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Le interpolazioni e lo stato dell’arte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>
                <a:latin typeface="Gill Sans Nova Light" panose="020B0302020104020203" pitchFamily="34" charset="0"/>
              </a:rPr>
              <a:t>Le stazioni ARPA sono fisse e dunque </a:t>
            </a:r>
            <a:r>
              <a:rPr lang="it-IT" b="1" dirty="0">
                <a:latin typeface="Gill Sans Nova Light" panose="020B0302020104020203" pitchFamily="34" charset="0"/>
              </a:rPr>
              <a:t>campionano puntualmente </a:t>
            </a:r>
            <a:r>
              <a:rPr lang="it-IT" dirty="0">
                <a:latin typeface="Gill Sans Nova Light" panose="020B0302020104020203" pitchFamily="34" charset="0"/>
              </a:rPr>
              <a:t>le variabili, mentre gli ictus possono avvenire uniformemente sul territorio.</a:t>
            </a:r>
          </a:p>
          <a:p>
            <a:pPr marL="0" indent="0" algn="just">
              <a:buNone/>
            </a:pPr>
            <a:r>
              <a:rPr lang="it-IT" dirty="0">
                <a:latin typeface="Gill Sans Nova Light" panose="020B0302020104020203" pitchFamily="34" charset="0"/>
              </a:rPr>
              <a:t>Sorgere perciò la </a:t>
            </a:r>
            <a:r>
              <a:rPr lang="it-IT" b="1" dirty="0">
                <a:latin typeface="Gill Sans Nova Light" panose="020B0302020104020203" pitchFamily="34" charset="0"/>
              </a:rPr>
              <a:t>necessità di interpolare </a:t>
            </a:r>
            <a:r>
              <a:rPr lang="it-IT" dirty="0">
                <a:latin typeface="Gill Sans Nova Light" panose="020B0302020104020203" pitchFamily="34" charset="0"/>
              </a:rPr>
              <a:t>i dati a disposizione.</a:t>
            </a:r>
          </a:p>
          <a:p>
            <a:pPr marL="0" indent="0" algn="just">
              <a:buNone/>
            </a:pPr>
            <a:endParaRPr lang="it-IT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r>
              <a:rPr lang="it-IT" dirty="0">
                <a:latin typeface="Gill Sans Nova Light" panose="020B0302020104020203" pitchFamily="34" charset="0"/>
              </a:rPr>
              <a:t>Lo stato dell’arte per quanto concerne le interpolazioni territoriali è rappresentato dall’algoritmo di </a:t>
            </a:r>
            <a:r>
              <a:rPr lang="it-IT" dirty="0" err="1">
                <a:latin typeface="Gill Sans Nova Light" panose="020B0302020104020203" pitchFamily="34" charset="0"/>
              </a:rPr>
              <a:t>Optimal</a:t>
            </a:r>
            <a:r>
              <a:rPr lang="it-IT" dirty="0">
                <a:latin typeface="Gill Sans Nova Light" panose="020B0302020104020203" pitchFamily="34" charset="0"/>
              </a:rPr>
              <a:t> </a:t>
            </a:r>
            <a:r>
              <a:rPr lang="it-IT" dirty="0" err="1">
                <a:latin typeface="Gill Sans Nova Light" panose="020B0302020104020203" pitchFamily="34" charset="0"/>
              </a:rPr>
              <a:t>Interpolation</a:t>
            </a:r>
            <a:r>
              <a:rPr lang="it-IT" dirty="0">
                <a:latin typeface="Gill Sans Nova Light" panose="020B0302020104020203" pitchFamily="34" charset="0"/>
              </a:rPr>
              <a:t>, di cui ARPA detiene una versione sviluppata ad hoc per la propria infrastruttura IT.</a:t>
            </a:r>
          </a:p>
        </p:txBody>
      </p:sp>
    </p:spTree>
    <p:extLst>
      <p:ext uri="{BB962C8B-B14F-4D97-AF65-F5344CB8AC3E}">
        <p14:creationId xmlns:p14="http://schemas.microsoft.com/office/powerpoint/2010/main" val="323349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Le differenze circostanziali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>
                <a:latin typeface="Gill Sans Nova Light" panose="020B0302020104020203" pitchFamily="34" charset="0"/>
              </a:rPr>
              <a:t>Cercando di riportare l’algoritmo di OP utilizzato da ARPA al caso in esame si evidenziano due problemi:</a:t>
            </a:r>
          </a:p>
          <a:p>
            <a:pPr marL="0" indent="0" algn="just">
              <a:buNone/>
            </a:pPr>
            <a:endParaRPr lang="it-IT" dirty="0">
              <a:latin typeface="Gill Sans Nova Light" panose="020B0302020104020203" pitchFamily="34" charset="0"/>
            </a:endParaRPr>
          </a:p>
          <a:p>
            <a:pPr algn="just"/>
            <a:r>
              <a:rPr lang="it-IT" dirty="0" err="1">
                <a:latin typeface="Gill Sans Nova Light" panose="020B0302020104020203" pitchFamily="34" charset="0"/>
              </a:rPr>
              <a:t>Dimensionalità</a:t>
            </a:r>
            <a:r>
              <a:rPr lang="it-IT" dirty="0">
                <a:latin typeface="Gill Sans Nova Light" panose="020B0302020104020203" pitchFamily="34" charset="0"/>
              </a:rPr>
              <a:t> dei dati</a:t>
            </a:r>
          </a:p>
          <a:p>
            <a:pPr algn="just"/>
            <a:r>
              <a:rPr lang="it-IT" dirty="0">
                <a:latin typeface="Gill Sans Nova Light" panose="020B0302020104020203" pitchFamily="34" charset="0"/>
              </a:rPr>
              <a:t>Impossibilità di ricavare un’altitudine precisa</a:t>
            </a:r>
          </a:p>
          <a:p>
            <a:pPr marL="0" indent="0" algn="just">
              <a:buNone/>
            </a:pPr>
            <a:endParaRPr lang="it-IT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r>
              <a:rPr lang="it-IT" dirty="0">
                <a:latin typeface="Gill Sans Nova Light" panose="020B0302020104020203" pitchFamily="34" charset="0"/>
              </a:rPr>
              <a:t>Pertanto, si è deciso di impiegare un differente modello di interpolazione, notoriamente usato nell’analisi dei fenomeni meteorologici ed inquinanti: il </a:t>
            </a:r>
            <a:r>
              <a:rPr lang="it-IT" b="1" dirty="0">
                <a:latin typeface="Gill Sans Nova Light" panose="020B0302020104020203" pitchFamily="34" charset="0"/>
              </a:rPr>
              <a:t>modello bidimensionale di </a:t>
            </a:r>
            <a:r>
              <a:rPr lang="it-IT" b="1" dirty="0" err="1">
                <a:latin typeface="Gill Sans Nova Light" panose="020B0302020104020203" pitchFamily="34" charset="0"/>
              </a:rPr>
              <a:t>Kriging</a:t>
            </a:r>
            <a:r>
              <a:rPr lang="it-IT" dirty="0">
                <a:latin typeface="Gill Sans Nova Light" panose="020B03020201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366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Il modello di </a:t>
            </a:r>
            <a:r>
              <a:rPr lang="it-IT" dirty="0" err="1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Kriging</a:t>
            </a:r>
            <a:endParaRPr lang="it-IT" dirty="0">
              <a:solidFill>
                <a:schemeClr val="accent2">
                  <a:lumMod val="75000"/>
                </a:schemeClr>
              </a:solidFill>
              <a:latin typeface="Gill Sans Nova Light" panose="020B0302020104020203" pitchFamily="34" charset="0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>
                <a:latin typeface="Gill Sans Nova Light" panose="020B0302020104020203" pitchFamily="34" charset="0"/>
              </a:rPr>
              <a:t>L’operazione di </a:t>
            </a:r>
            <a:r>
              <a:rPr lang="it-IT" dirty="0" err="1">
                <a:latin typeface="Gill Sans Nova Light" panose="020B0302020104020203" pitchFamily="34" charset="0"/>
              </a:rPr>
              <a:t>Kriging</a:t>
            </a:r>
            <a:r>
              <a:rPr lang="it-IT" dirty="0">
                <a:latin typeface="Gill Sans Nova Light" panose="020B0302020104020203" pitchFamily="34" charset="0"/>
              </a:rPr>
              <a:t> è costituita da 4 step:</a:t>
            </a:r>
          </a:p>
          <a:p>
            <a:pPr marL="0" indent="0" algn="just">
              <a:buNone/>
            </a:pPr>
            <a:endParaRPr lang="it-IT" dirty="0">
              <a:latin typeface="Gill Sans Nova Light" panose="020B0302020104020203" pitchFamily="34" charset="0"/>
            </a:endParaRPr>
          </a:p>
          <a:p>
            <a:pPr algn="just"/>
            <a:r>
              <a:rPr lang="it-IT" dirty="0">
                <a:latin typeface="Gill Sans Nova Light" panose="020B0302020104020203" pitchFamily="34" charset="0"/>
              </a:rPr>
              <a:t>Generazione del </a:t>
            </a:r>
            <a:r>
              <a:rPr lang="it-IT" dirty="0" err="1">
                <a:latin typeface="Gill Sans Nova Light" panose="020B0302020104020203" pitchFamily="34" charset="0"/>
              </a:rPr>
              <a:t>semivariogramma</a:t>
            </a:r>
            <a:endParaRPr lang="it-IT" dirty="0">
              <a:latin typeface="Gill Sans Nova Light" panose="020B0302020104020203" pitchFamily="34" charset="0"/>
            </a:endParaRPr>
          </a:p>
          <a:p>
            <a:pPr algn="just"/>
            <a:r>
              <a:rPr lang="it-IT" dirty="0">
                <a:latin typeface="Gill Sans Nova Light" panose="020B0302020104020203" pitchFamily="34" charset="0"/>
              </a:rPr>
              <a:t>Fitting del modello sul </a:t>
            </a:r>
            <a:r>
              <a:rPr lang="it-IT" dirty="0" err="1">
                <a:latin typeface="Gill Sans Nova Light" panose="020B0302020104020203" pitchFamily="34" charset="0"/>
              </a:rPr>
              <a:t>semivariogramma</a:t>
            </a:r>
            <a:endParaRPr lang="it-IT" dirty="0">
              <a:latin typeface="Gill Sans Nova Light" panose="020B0302020104020203" pitchFamily="34" charset="0"/>
            </a:endParaRPr>
          </a:p>
          <a:p>
            <a:pPr algn="just"/>
            <a:r>
              <a:rPr lang="it-IT" dirty="0">
                <a:latin typeface="Gill Sans Nova Light" panose="020B0302020104020203" pitchFamily="34" charset="0"/>
              </a:rPr>
              <a:t>Generazione del modello di interpolazione</a:t>
            </a:r>
          </a:p>
          <a:p>
            <a:pPr algn="just"/>
            <a:r>
              <a:rPr lang="it-IT" dirty="0">
                <a:latin typeface="Gill Sans Nova Light" panose="020B0302020104020203" pitchFamily="34" charset="0"/>
              </a:rPr>
              <a:t>Interpolazione dei dati</a:t>
            </a:r>
          </a:p>
        </p:txBody>
      </p:sp>
    </p:spTree>
    <p:extLst>
      <p:ext uri="{BB962C8B-B14F-4D97-AF65-F5344CB8AC3E}">
        <p14:creationId xmlns:p14="http://schemas.microsoft.com/office/powerpoint/2010/main" val="699583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Generazione del </a:t>
            </a:r>
            <a:r>
              <a:rPr lang="it-IT" dirty="0" err="1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semivariogramma</a:t>
            </a:r>
            <a:endParaRPr lang="it-IT" dirty="0">
              <a:solidFill>
                <a:schemeClr val="accent2">
                  <a:lumMod val="75000"/>
                </a:schemeClr>
              </a:solidFill>
              <a:latin typeface="Gill Sans Nova Light" panose="020B0302020104020203" pitchFamily="34" charset="0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Lo scopo del </a:t>
            </a:r>
            <a:r>
              <a:rPr lang="it-IT" sz="2400" dirty="0" err="1">
                <a:latin typeface="Gill Sans Nova Light" panose="020B0302020104020203" pitchFamily="34" charset="0"/>
              </a:rPr>
              <a:t>semivariogramma</a:t>
            </a:r>
            <a:r>
              <a:rPr lang="it-IT" sz="2400" dirty="0">
                <a:latin typeface="Gill Sans Nova Light" panose="020B0302020104020203" pitchFamily="34" charset="0"/>
              </a:rPr>
              <a:t> è quello di mostrare le regole di dipendenza che legano fenomeni misurati in maniera puntuale e frutto del campionamento di una superficie, mettendo in evidenza la loro </a:t>
            </a:r>
            <a:r>
              <a:rPr lang="it-IT" sz="2400" b="1" dirty="0">
                <a:latin typeface="Gill Sans Nova Light" panose="020B0302020104020203" pitchFamily="34" charset="0"/>
              </a:rPr>
              <a:t>autocorrelazione spaziale</a:t>
            </a:r>
            <a:r>
              <a:rPr lang="it-IT" sz="2400" dirty="0">
                <a:latin typeface="Gill Sans Nova Light" panose="020B0302020104020203" pitchFamily="34" charset="0"/>
              </a:rPr>
              <a:t>.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BFF8136-D725-43DA-AFE6-EAF64141A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00" y="2847028"/>
            <a:ext cx="504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1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46DA-EE2A-416A-940A-036B55BE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Fitting del modello sul </a:t>
            </a:r>
            <a:r>
              <a:rPr lang="it-IT" dirty="0" err="1">
                <a:solidFill>
                  <a:schemeClr val="accent2">
                    <a:lumMod val="75000"/>
                  </a:schemeClr>
                </a:solidFill>
                <a:latin typeface="Gill Sans Nova Light" panose="020B0302020104020203" pitchFamily="34" charset="0"/>
              </a:rPr>
              <a:t>semivariogramma</a:t>
            </a:r>
            <a:endParaRPr lang="it-IT" dirty="0">
              <a:solidFill>
                <a:schemeClr val="accent2">
                  <a:lumMod val="75000"/>
                </a:schemeClr>
              </a:solidFill>
              <a:latin typeface="Gill Sans Nova Light" panose="020B0302020104020203" pitchFamily="34" charset="0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6142B0-8299-4611-BA28-A0C89134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Gill Sans Nova Light" panose="020B0302020104020203" pitchFamily="34" charset="0"/>
              </a:rPr>
              <a:t>Sul </a:t>
            </a:r>
            <a:r>
              <a:rPr lang="it-IT" sz="2400" dirty="0" err="1">
                <a:latin typeface="Gill Sans Nova Light" panose="020B0302020104020203" pitchFamily="34" charset="0"/>
              </a:rPr>
              <a:t>semivariogramma</a:t>
            </a:r>
            <a:r>
              <a:rPr lang="it-IT" sz="2400" dirty="0">
                <a:latin typeface="Gill Sans Nova Light" panose="020B0302020104020203" pitchFamily="34" charset="0"/>
              </a:rPr>
              <a:t> viene fatto il fitting di un modello continuo, che caratterizzi matematicamente il fenomeno.</a:t>
            </a: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  <a:p>
            <a:pPr marL="0" indent="0" algn="just">
              <a:buNone/>
            </a:pPr>
            <a:endParaRPr lang="it-IT" sz="2400" dirty="0">
              <a:latin typeface="Gill Sans Nova Light" panose="020B03020201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D38FBEC-19D1-4397-B231-F3EE5F1D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9" y="2748353"/>
            <a:ext cx="4860000" cy="3645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52AA7EE-47E1-4D7C-9A8C-EBC7FFB39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23" y="2748353"/>
            <a:ext cx="4860000" cy="3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29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1626</Words>
  <Application>Microsoft Office PowerPoint</Application>
  <PresentationFormat>Widescreen</PresentationFormat>
  <Paragraphs>374</Paragraphs>
  <Slides>35</Slides>
  <Notes>0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Gill Sans MT</vt:lpstr>
      <vt:lpstr>Gill Sans Nova Light</vt:lpstr>
      <vt:lpstr>Tema di Office</vt:lpstr>
      <vt:lpstr>Sviluppo di un framework di Health Geomatics per la correlazione di variabili ambientali ed eventi clinici</vt:lpstr>
      <vt:lpstr>Introduzione - L’ictus ischemico</vt:lpstr>
      <vt:lpstr>Introduzione – Territorio e variabili ambientali</vt:lpstr>
      <vt:lpstr>Il campionamento delle variabili ambientali</vt:lpstr>
      <vt:lpstr>Le interpolazioni e lo stato dell’arte</vt:lpstr>
      <vt:lpstr>Le differenze circostanziali</vt:lpstr>
      <vt:lpstr>Il modello di Kriging</vt:lpstr>
      <vt:lpstr>Generazione del semivariogramma</vt:lpstr>
      <vt:lpstr>Fitting del modello sul semivariogramma</vt:lpstr>
      <vt:lpstr>Generazione del modello</vt:lpstr>
      <vt:lpstr>Generazione del modello - 1</vt:lpstr>
      <vt:lpstr>Generazione del modello - 2</vt:lpstr>
      <vt:lpstr>Generazione del modello - 3</vt:lpstr>
      <vt:lpstr>Generazione del modello - 4</vt:lpstr>
      <vt:lpstr>Interpolazione dei dati</vt:lpstr>
      <vt:lpstr>Validazione</vt:lpstr>
      <vt:lpstr>Cross-Validazione</vt:lpstr>
      <vt:lpstr>La metodologia d’analisi</vt:lpstr>
      <vt:lpstr>Analisi demografica</vt:lpstr>
      <vt:lpstr>Analisi demografica – incidenza percentuale in base alla provincia</vt:lpstr>
      <vt:lpstr>Analisi demografica – incidenza percentuale</vt:lpstr>
      <vt:lpstr>Analisi demografica – numero di casi per fascia d’età</vt:lpstr>
      <vt:lpstr>Analisi temporale</vt:lpstr>
      <vt:lpstr>Analisi temporale – trend orario</vt:lpstr>
      <vt:lpstr>Analisi temporale – trend giornaliero</vt:lpstr>
      <vt:lpstr>Analisi temporale – trend mensile</vt:lpstr>
      <vt:lpstr>Analisi di correlazione - 1</vt:lpstr>
      <vt:lpstr>Analisi di correlazione - 2</vt:lpstr>
      <vt:lpstr>Correlazione a ranghi di Spearman</vt:lpstr>
      <vt:lpstr>Analisi di correlazione – valori subitanei di R</vt:lpstr>
      <vt:lpstr>Analisi di correlazione – valori giornalieri di R</vt:lpstr>
      <vt:lpstr>Analisi di correlazione – valori mensili di R</vt:lpstr>
      <vt:lpstr>Conclusioni - riassunto</vt:lpstr>
      <vt:lpstr>Conclusioni – sviluppi futuri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Sviluppo di un framework di Health Geomatics per la correlazione di variabili ambientali ed eventi clinici</dc:title>
  <dc:creator>Davide Cattaneo</dc:creator>
  <cp:lastModifiedBy>Davide Cattaneo</cp:lastModifiedBy>
  <cp:revision>42</cp:revision>
  <dcterms:created xsi:type="dcterms:W3CDTF">2018-12-16T21:22:47Z</dcterms:created>
  <dcterms:modified xsi:type="dcterms:W3CDTF">2018-12-19T22:06:06Z</dcterms:modified>
</cp:coreProperties>
</file>